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2" r:id="rId1"/>
  </p:sldMasterIdLst>
  <p:notesMasterIdLst>
    <p:notesMasterId r:id="rId90"/>
  </p:notesMasterIdLst>
  <p:handoutMasterIdLst>
    <p:handoutMasterId r:id="rId91"/>
  </p:handoutMasterIdLst>
  <p:sldIdLst>
    <p:sldId id="325" r:id="rId2"/>
    <p:sldId id="347" r:id="rId3"/>
    <p:sldId id="408" r:id="rId4"/>
    <p:sldId id="409" r:id="rId5"/>
    <p:sldId id="410" r:id="rId6"/>
    <p:sldId id="424" r:id="rId7"/>
    <p:sldId id="425" r:id="rId8"/>
    <p:sldId id="411" r:id="rId9"/>
    <p:sldId id="415" r:id="rId10"/>
    <p:sldId id="416" r:id="rId11"/>
    <p:sldId id="417" r:id="rId12"/>
    <p:sldId id="427" r:id="rId13"/>
    <p:sldId id="419" r:id="rId14"/>
    <p:sldId id="429" r:id="rId15"/>
    <p:sldId id="428" r:id="rId16"/>
    <p:sldId id="420" r:id="rId17"/>
    <p:sldId id="430" r:id="rId18"/>
    <p:sldId id="431" r:id="rId19"/>
    <p:sldId id="421" r:id="rId20"/>
    <p:sldId id="432" r:id="rId21"/>
    <p:sldId id="422" r:id="rId22"/>
    <p:sldId id="433" r:id="rId23"/>
    <p:sldId id="434" r:id="rId24"/>
    <p:sldId id="435" r:id="rId25"/>
    <p:sldId id="423" r:id="rId26"/>
    <p:sldId id="436" r:id="rId27"/>
    <p:sldId id="437" r:id="rId28"/>
    <p:sldId id="438" r:id="rId29"/>
    <p:sldId id="444" r:id="rId30"/>
    <p:sldId id="445" r:id="rId31"/>
    <p:sldId id="446" r:id="rId32"/>
    <p:sldId id="449" r:id="rId33"/>
    <p:sldId id="450" r:id="rId34"/>
    <p:sldId id="452" r:id="rId35"/>
    <p:sldId id="453" r:id="rId36"/>
    <p:sldId id="454" r:id="rId37"/>
    <p:sldId id="455" r:id="rId38"/>
    <p:sldId id="456" r:id="rId39"/>
    <p:sldId id="457" r:id="rId40"/>
    <p:sldId id="458" r:id="rId41"/>
    <p:sldId id="459" r:id="rId42"/>
    <p:sldId id="460" r:id="rId43"/>
    <p:sldId id="461" r:id="rId44"/>
    <p:sldId id="462" r:id="rId45"/>
    <p:sldId id="463" r:id="rId46"/>
    <p:sldId id="464" r:id="rId47"/>
    <p:sldId id="465" r:id="rId48"/>
    <p:sldId id="468" r:id="rId49"/>
    <p:sldId id="469" r:id="rId50"/>
    <p:sldId id="470" r:id="rId51"/>
    <p:sldId id="474" r:id="rId52"/>
    <p:sldId id="475" r:id="rId53"/>
    <p:sldId id="476" r:id="rId54"/>
    <p:sldId id="477" r:id="rId55"/>
    <p:sldId id="479" r:id="rId56"/>
    <p:sldId id="482" r:id="rId57"/>
    <p:sldId id="483" r:id="rId58"/>
    <p:sldId id="484" r:id="rId59"/>
    <p:sldId id="485" r:id="rId60"/>
    <p:sldId id="487" r:id="rId61"/>
    <p:sldId id="489" r:id="rId62"/>
    <p:sldId id="490" r:id="rId63"/>
    <p:sldId id="491" r:id="rId64"/>
    <p:sldId id="492" r:id="rId65"/>
    <p:sldId id="493" r:id="rId66"/>
    <p:sldId id="494" r:id="rId67"/>
    <p:sldId id="526" r:id="rId68"/>
    <p:sldId id="497" r:id="rId69"/>
    <p:sldId id="498" r:id="rId70"/>
    <p:sldId id="500" r:id="rId71"/>
    <p:sldId id="501" r:id="rId72"/>
    <p:sldId id="503" r:id="rId73"/>
    <p:sldId id="506" r:id="rId74"/>
    <p:sldId id="507" r:id="rId75"/>
    <p:sldId id="508" r:id="rId76"/>
    <p:sldId id="509" r:id="rId77"/>
    <p:sldId id="510" r:id="rId78"/>
    <p:sldId id="405" r:id="rId79"/>
    <p:sldId id="518" r:id="rId80"/>
    <p:sldId id="519" r:id="rId81"/>
    <p:sldId id="520" r:id="rId82"/>
    <p:sldId id="524" r:id="rId83"/>
    <p:sldId id="525" r:id="rId84"/>
    <p:sldId id="407" r:id="rId85"/>
    <p:sldId id="521" r:id="rId86"/>
    <p:sldId id="522" r:id="rId87"/>
    <p:sldId id="523" r:id="rId88"/>
    <p:sldId id="404" r:id="rId89"/>
  </p:sldIdLst>
  <p:sldSz cx="9144000" cy="6858000" type="screen4x3"/>
  <p:notesSz cx="6858000" cy="9947275"/>
  <p:defaultTextStyle>
    <a:defPPr>
      <a:defRPr lang="en-GB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0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6600"/>
    <a:srgbClr val="FFFF99"/>
    <a:srgbClr val="FFFF66"/>
    <a:srgbClr val="FF0000"/>
    <a:srgbClr val="CC0000"/>
    <a:srgbClr val="173800"/>
    <a:srgbClr val="1D387B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3" autoAdjust="0"/>
    <p:restoredTop sz="97834" autoAdjust="0"/>
  </p:normalViewPr>
  <p:slideViewPr>
    <p:cSldViewPr>
      <p:cViewPr>
        <p:scale>
          <a:sx n="138" d="100"/>
          <a:sy n="138" d="100"/>
        </p:scale>
        <p:origin x="-1086" y="174"/>
      </p:cViewPr>
      <p:guideLst>
        <p:guide orient="horz" pos="400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150"/>
    </p:cViewPr>
  </p:sorterViewPr>
  <p:notesViewPr>
    <p:cSldViewPr>
      <p:cViewPr varScale="1">
        <p:scale>
          <a:sx n="52" d="100"/>
          <a:sy n="52" d="100"/>
        </p:scale>
        <p:origin x="-1709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1EC7983B-75C3-4741-8AD0-E1E0878B8A5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"/>
          <p:cNvSpPr>
            <a:spLocks noChangeArrowheads="1"/>
          </p:cNvSpPr>
          <p:nvPr/>
        </p:nvSpPr>
        <p:spPr bwMode="auto">
          <a:xfrm>
            <a:off x="0" y="0"/>
            <a:ext cx="6858000" cy="9947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92113"/>
            <a:ext cx="93503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8913" y="9447213"/>
            <a:ext cx="1617662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November 19, 2007</a:t>
            </a:r>
          </a:p>
        </p:txBody>
      </p:sp>
      <p:sp>
        <p:nvSpPr>
          <p:cNvPr id="614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2213" y="1004888"/>
            <a:ext cx="4452937" cy="3338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0500" y="4660900"/>
            <a:ext cx="6475413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08163" y="9447213"/>
            <a:ext cx="41036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913438" y="9447213"/>
            <a:ext cx="9413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50"/>
              </a:lnSpc>
              <a:buFont typeface="Stafford" pitchFamily="2" charset="0"/>
              <a:buNone/>
              <a:tabLst>
                <a:tab pos="7239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  <a:fld id="{92C156F3-6C7D-4C62-B24F-CEC35145830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190500" y="420688"/>
            <a:ext cx="540385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400" tIns="0" rIns="0" bIns="0" anchor="ctr"/>
          <a:lstStyle/>
          <a:p>
            <a:pPr algn="l">
              <a:lnSpc>
                <a:spcPts val="1350"/>
              </a:lnSpc>
              <a:buFont typeface="Stafford" pitchFamily="2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6154" name="Rectangle 9"/>
          <p:cNvSpPr>
            <a:spLocks noChangeArrowheads="1"/>
          </p:cNvSpPr>
          <p:nvPr/>
        </p:nvSpPr>
        <p:spPr bwMode="auto">
          <a:xfrm>
            <a:off x="190500" y="195263"/>
            <a:ext cx="6478588" cy="157162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55" name="Line 10"/>
          <p:cNvSpPr>
            <a:spLocks noChangeShapeType="1"/>
          </p:cNvSpPr>
          <p:nvPr/>
        </p:nvSpPr>
        <p:spPr bwMode="auto">
          <a:xfrm>
            <a:off x="190500" y="392113"/>
            <a:ext cx="6478588" cy="1587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6" name="Line 11"/>
          <p:cNvSpPr>
            <a:spLocks noChangeShapeType="1"/>
          </p:cNvSpPr>
          <p:nvPr/>
        </p:nvSpPr>
        <p:spPr bwMode="auto">
          <a:xfrm>
            <a:off x="190500" y="850900"/>
            <a:ext cx="64785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7" name="Line 12"/>
          <p:cNvSpPr>
            <a:spLocks noChangeShapeType="1"/>
          </p:cNvSpPr>
          <p:nvPr/>
        </p:nvSpPr>
        <p:spPr bwMode="auto">
          <a:xfrm>
            <a:off x="190500" y="9447213"/>
            <a:ext cx="64785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8" name="Line 13"/>
          <p:cNvSpPr>
            <a:spLocks noChangeShapeType="1"/>
          </p:cNvSpPr>
          <p:nvPr/>
        </p:nvSpPr>
        <p:spPr bwMode="auto">
          <a:xfrm>
            <a:off x="188913" y="4462463"/>
            <a:ext cx="6478587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39719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182A058B-C42E-403D-AC0C-8E31B078BE7A}" type="slidenum">
              <a:rPr lang="en-GB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</a:t>
            </a:fld>
            <a:endParaRPr lang="en-GB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3800" y="1006475"/>
            <a:ext cx="4449763" cy="3336925"/>
          </a:xfr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4659313"/>
            <a:ext cx="6475413" cy="4657725"/>
          </a:xfrm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77407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>
                <a:solidFill>
                  <a:schemeClr val="folHlink"/>
                </a:solidFill>
              </a:rPr>
              <a:t>© author(s) of these slides including research results from the KOM research network and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948488" y="6524625"/>
            <a:ext cx="1944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8B5FDB6-3EA0-4704-AFA4-457E235F2A5B}" type="datetime5">
              <a:rPr lang="en-US" sz="1000" smtClean="0">
                <a:solidFill>
                  <a:schemeClr val="tx1"/>
                </a:solidFill>
              </a:rPr>
              <a:t>6-Feb-15</a:t>
            </a:fld>
            <a:endParaRPr lang="de-DE" sz="1000" dirty="0">
              <a:solidFill>
                <a:schemeClr val="tx1"/>
              </a:solidFill>
            </a:endParaRPr>
          </a:p>
        </p:txBody>
      </p:sp>
      <p:pic>
        <p:nvPicPr>
          <p:cNvPr id="13" name="Picture 18" descr="tud_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692150"/>
            <a:ext cx="18732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Master-Untertitelformat bearbeiten</a:t>
            </a:r>
          </a:p>
        </p:txBody>
      </p:sp>
      <p:sp>
        <p:nvSpPr>
          <p:cNvPr id="20" name="Text Box 10"/>
          <p:cNvSpPr txBox="1">
            <a:spLocks noChangeArrowheads="1"/>
          </p:cNvSpPr>
          <p:nvPr userDrawn="1"/>
        </p:nvSpPr>
        <p:spPr bwMode="auto">
          <a:xfrm>
            <a:off x="5076825" y="6021388"/>
            <a:ext cx="381635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Prof. Dr.-Ing. Ralf Steinmetz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KOM - Multimedia Communications Lab</a:t>
            </a:r>
          </a:p>
        </p:txBody>
      </p:sp>
      <p:sp>
        <p:nvSpPr>
          <p:cNvPr id="14" name="Text Box 11"/>
          <p:cNvSpPr txBox="1">
            <a:spLocks noChangeArrowheads="1"/>
          </p:cNvSpPr>
          <p:nvPr userDrawn="1"/>
        </p:nvSpPr>
        <p:spPr bwMode="auto">
          <a:xfrm>
            <a:off x="7596336" y="6640375"/>
            <a:ext cx="1397293" cy="2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 smtClean="0">
                <a:solidFill>
                  <a:schemeClr val="folHlink"/>
                </a:solidFill>
              </a:rPr>
              <a:t>Template</a:t>
            </a:r>
            <a:r>
              <a:rPr lang="en-US" sz="800" baseline="0" dirty="0" smtClean="0">
                <a:solidFill>
                  <a:schemeClr val="folHlink"/>
                </a:solidFill>
              </a:rPr>
              <a:t> all v.3.4</a:t>
            </a:r>
            <a:endParaRPr lang="en-US" sz="800" dirty="0" smtClean="0">
              <a:solidFill>
                <a:schemeClr val="folHlink"/>
              </a:solidFill>
            </a:endParaRPr>
          </a:p>
        </p:txBody>
      </p:sp>
      <p:sp>
        <p:nvSpPr>
          <p:cNvPr id="2" name="filename"/>
          <p:cNvSpPr txBox="1"/>
          <p:nvPr userDrawn="1"/>
        </p:nvSpPr>
        <p:spPr>
          <a:xfrm>
            <a:off x="254000" y="6477000"/>
            <a:ext cx="7620000" cy="23544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00" smtClean="0">
                <a:solidFill>
                  <a:srgbClr val="000000"/>
                </a:solidFill>
              </a:rPr>
              <a:t>PPT-for-all___v.3.4_office2010___2012.09.10.pptx</a:t>
            </a:r>
            <a:endParaRPr 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27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35113"/>
            <a:ext cx="424586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2174874"/>
            <a:ext cx="4245868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4745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247455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84784"/>
            <a:ext cx="531743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262682" y="1484784"/>
            <a:ext cx="3229198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41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5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6613" y="1484313"/>
            <a:ext cx="4244975" cy="2408237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6613" y="4044950"/>
            <a:ext cx="4244975" cy="240823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4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162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304" y="1484784"/>
            <a:ext cx="1583284" cy="496840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484784"/>
            <a:ext cx="6985471" cy="4968404"/>
          </a:xfrm>
        </p:spPr>
        <p:txBody>
          <a:bodyPr vert="eaVert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40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142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54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06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77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2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7699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0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2953023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Inhaltsplatzhalter 2"/>
          <p:cNvSpPr>
            <a:spLocks noGrp="1"/>
          </p:cNvSpPr>
          <p:nvPr>
            <p:ph sz="half" idx="11"/>
          </p:nvPr>
        </p:nvSpPr>
        <p:spPr>
          <a:xfrm>
            <a:off x="3203848" y="1484784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484461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27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254075" y="488950"/>
            <a:ext cx="6877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510338"/>
            <a:ext cx="58689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B5B5B5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Picture 8" descr="tud_logo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6299200" y="6524625"/>
            <a:ext cx="23764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eaLnBrk="0" hangingPunc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00">
                <a:solidFill>
                  <a:srgbClr val="B5B5B5"/>
                </a:solidFill>
              </a:rPr>
              <a:t>KOM – Multimedia Communications Lab  </a:t>
            </a:r>
            <a:endParaRPr lang="de-DE" sz="1000">
              <a:solidFill>
                <a:srgbClr val="B5B5B5"/>
              </a:solidFill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8496300" y="6524625"/>
            <a:ext cx="3968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582D5D14-DD15-4A2D-8BFF-61D28DE9A5AB}" type="slidenum">
              <a:rPr lang="de-DE" sz="100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‹Nr.›</a:t>
            </a:fld>
            <a:endParaRPr lang="de-DE" sz="1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de-DE" sz="1000">
              <a:solidFill>
                <a:srgbClr val="B5B5B5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82" r:id="rId2"/>
    <p:sldLayoutId id="2147483688" r:id="rId3"/>
    <p:sldLayoutId id="2147483681" r:id="rId4"/>
    <p:sldLayoutId id="2147483694" r:id="rId5"/>
    <p:sldLayoutId id="2147483685" r:id="rId6"/>
    <p:sldLayoutId id="2147483686" r:id="rId7"/>
    <p:sldLayoutId id="2147483683" r:id="rId8"/>
    <p:sldLayoutId id="2147483695" r:id="rId9"/>
    <p:sldLayoutId id="2147483684" r:id="rId10"/>
    <p:sldLayoutId id="2147483697" r:id="rId11"/>
    <p:sldLayoutId id="2147483691" r:id="rId12"/>
    <p:sldLayoutId id="2147483692" r:id="rId13"/>
    <p:sldLayoutId id="2147483696" r:id="rId14"/>
    <p:sldLayoutId id="2147483689" r:id="rId15"/>
    <p:sldLayoutId id="2147483690" r:id="rId1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technologizer.com/2011/12/11/computer-space-and-the-dawn-of-the-arcade-video-game/2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gameinternals.com/post/2072558330/understanding-pac-man-ghost-behavior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hyperlink" Target="http://aigamedev.com/" TargetMode="Externa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Game Technology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Lecture 14 – Artificial Intelligence in Games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50825" y="5990065"/>
            <a:ext cx="148951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</a:pPr>
            <a:r>
              <a:rPr lang="en-US" sz="1000" dirty="0">
                <a:solidFill>
                  <a:schemeClr val="tx1"/>
                </a:solidFill>
              </a:rPr>
              <a:t>Dr.-</a:t>
            </a:r>
            <a:r>
              <a:rPr lang="en-US" sz="1000" dirty="0" err="1">
                <a:solidFill>
                  <a:schemeClr val="tx1"/>
                </a:solidFill>
              </a:rPr>
              <a:t>Ing</a:t>
            </a:r>
            <a:r>
              <a:rPr lang="en-US" sz="1000" dirty="0">
                <a:solidFill>
                  <a:schemeClr val="tx1"/>
                </a:solidFill>
              </a:rPr>
              <a:t>. Florian Mehm</a:t>
            </a:r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err="1" smtClean="0">
                <a:solidFill>
                  <a:schemeClr val="tx1"/>
                </a:solidFill>
              </a:rPr>
              <a:t>Dipl</a:t>
            </a:r>
            <a:r>
              <a:rPr lang="en-US" sz="1000" dirty="0" smtClean="0">
                <a:solidFill>
                  <a:schemeClr val="tx1"/>
                </a:solidFill>
              </a:rPr>
              <a:t>-Inf. Robert Konrad</a:t>
            </a:r>
          </a:p>
        </p:txBody>
      </p:sp>
      <p:pic>
        <p:nvPicPr>
          <p:cNvPr id="1026" name="Picture 2" descr="ti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068960"/>
            <a:ext cx="2667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bgerundetes Rechteck 1"/>
          <p:cNvSpPr/>
          <p:nvPr/>
        </p:nvSpPr>
        <p:spPr bwMode="auto">
          <a:xfrm>
            <a:off x="6444208" y="2924944"/>
            <a:ext cx="1728192" cy="720080"/>
          </a:xfrm>
          <a:prstGeom prst="round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Skipped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6048164" y="3789040"/>
            <a:ext cx="2520280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Skipped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slides</a:t>
            </a:r>
            <a:r>
              <a:rPr lang="de-DE" dirty="0" smtClean="0">
                <a:solidFill>
                  <a:schemeClr val="tx1"/>
                </a:solidFill>
              </a:rPr>
              <a:t> will </a:t>
            </a:r>
            <a:r>
              <a:rPr lang="de-DE" dirty="0" err="1" smtClean="0">
                <a:solidFill>
                  <a:schemeClr val="tx1"/>
                </a:solidFill>
              </a:rPr>
              <a:t>be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marked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with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this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symbol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and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are</a:t>
            </a:r>
            <a:r>
              <a:rPr lang="de-DE" dirty="0" smtClean="0">
                <a:solidFill>
                  <a:schemeClr val="tx1"/>
                </a:solidFill>
              </a:rPr>
              <a:t> not relevant </a:t>
            </a:r>
            <a:r>
              <a:rPr lang="de-DE" dirty="0" err="1" smtClean="0">
                <a:solidFill>
                  <a:schemeClr val="tx1"/>
                </a:solidFill>
              </a:rPr>
              <a:t>for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the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exam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More </a:t>
            </a:r>
            <a:r>
              <a:rPr lang="de-DE" dirty="0" err="1" smtClean="0"/>
              <a:t>complex</a:t>
            </a:r>
            <a:r>
              <a:rPr lang="de-DE" dirty="0" smtClean="0"/>
              <a:t> </a:t>
            </a:r>
            <a:r>
              <a:rPr lang="de-DE" dirty="0" err="1" smtClean="0"/>
              <a:t>things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</a:t>
            </a:r>
            <a:r>
              <a:rPr lang="de-DE" dirty="0" err="1" smtClean="0"/>
              <a:t>bad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Complexity</a:t>
            </a:r>
            <a:endParaRPr lang="de-DE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492896"/>
            <a:ext cx="5326755" cy="311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51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„Hacks“</a:t>
            </a:r>
          </a:p>
          <a:p>
            <a:pPr lvl="1"/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random</a:t>
            </a:r>
            <a:r>
              <a:rPr lang="de-DE" dirty="0" smtClean="0"/>
              <a:t> </a:t>
            </a:r>
            <a:r>
              <a:rPr lang="de-DE" dirty="0" err="1" smtClean="0"/>
              <a:t>adjustments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movement</a:t>
            </a:r>
            <a:endParaRPr lang="de-DE" dirty="0" smtClean="0"/>
          </a:p>
          <a:p>
            <a:pPr lvl="1"/>
            <a:r>
              <a:rPr lang="de-DE" dirty="0" smtClean="0"/>
              <a:t>Add an </a:t>
            </a:r>
            <a:r>
              <a:rPr lang="de-DE" dirty="0" err="1" smtClean="0"/>
              <a:t>animation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show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emotional </a:t>
            </a:r>
            <a:r>
              <a:rPr lang="de-DE" dirty="0" err="1" smtClean="0"/>
              <a:t>state</a:t>
            </a:r>
            <a:r>
              <a:rPr lang="de-DE" dirty="0" smtClean="0"/>
              <a:t> </a:t>
            </a:r>
            <a:r>
              <a:rPr lang="de-DE" dirty="0" err="1" smtClean="0"/>
              <a:t>instead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simulating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resulting</a:t>
            </a:r>
            <a:r>
              <a:rPr lang="de-DE" dirty="0" smtClean="0"/>
              <a:t> </a:t>
            </a:r>
            <a:r>
              <a:rPr lang="de-DE" dirty="0" err="1" smtClean="0"/>
              <a:t>actions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Heuristics</a:t>
            </a:r>
            <a:endParaRPr lang="de-DE" dirty="0" smtClean="0"/>
          </a:p>
          <a:p>
            <a:pPr lvl="1"/>
            <a:r>
              <a:rPr lang="de-DE" dirty="0" err="1" smtClean="0"/>
              <a:t>Instead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pathfinding</a:t>
            </a:r>
            <a:r>
              <a:rPr lang="de-DE" dirty="0" smtClean="0"/>
              <a:t>, turn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towards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goal</a:t>
            </a:r>
            <a:endParaRPr lang="de-DE" dirty="0" smtClean="0"/>
          </a:p>
          <a:p>
            <a:pPr lvl="1"/>
            <a:r>
              <a:rPr lang="de-DE" dirty="0" smtClean="0"/>
              <a:t>In </a:t>
            </a:r>
            <a:r>
              <a:rPr lang="de-DE" dirty="0" err="1" smtClean="0"/>
              <a:t>strategy</a:t>
            </a:r>
            <a:r>
              <a:rPr lang="de-DE" dirty="0" smtClean="0"/>
              <a:t> </a:t>
            </a:r>
            <a:r>
              <a:rPr lang="de-DE" dirty="0" err="1" smtClean="0"/>
              <a:t>games</a:t>
            </a:r>
            <a:r>
              <a:rPr lang="de-DE" dirty="0" smtClean="0"/>
              <a:t>, </a:t>
            </a:r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units</a:t>
            </a:r>
            <a:r>
              <a:rPr lang="de-DE" dirty="0" smtClean="0"/>
              <a:t> </a:t>
            </a:r>
            <a:r>
              <a:rPr lang="de-DE" dirty="0" err="1" smtClean="0"/>
              <a:t>instead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computing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capabilities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Algorithms</a:t>
            </a:r>
            <a:endParaRPr lang="de-DE" dirty="0" smtClean="0"/>
          </a:p>
          <a:p>
            <a:pPr lvl="1"/>
            <a:r>
              <a:rPr lang="de-DE" dirty="0" smtClean="0"/>
              <a:t>Re-</a:t>
            </a:r>
            <a:r>
              <a:rPr lang="de-DE" dirty="0" err="1" smtClean="0"/>
              <a:t>usable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AI</a:t>
            </a:r>
          </a:p>
          <a:p>
            <a:pPr lvl="1"/>
            <a:r>
              <a:rPr lang="de-DE" dirty="0" smtClean="0"/>
              <a:t>E.g. </a:t>
            </a:r>
            <a:r>
              <a:rPr lang="de-DE" dirty="0" err="1" smtClean="0"/>
              <a:t>movement</a:t>
            </a:r>
            <a:r>
              <a:rPr lang="de-DE" dirty="0" smtClean="0"/>
              <a:t>, </a:t>
            </a:r>
            <a:r>
              <a:rPr lang="de-DE" dirty="0" err="1" smtClean="0"/>
              <a:t>pathfinding</a:t>
            </a:r>
            <a:r>
              <a:rPr lang="de-DE" dirty="0" smtClean="0"/>
              <a:t>, </a:t>
            </a:r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making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Kinds </a:t>
            </a:r>
            <a:r>
              <a:rPr lang="de-DE" dirty="0" err="1" smtClean="0"/>
              <a:t>of</a:t>
            </a:r>
            <a:r>
              <a:rPr lang="de-DE" dirty="0" smtClean="0"/>
              <a:t> AI in </a:t>
            </a:r>
            <a:r>
              <a:rPr lang="de-DE" dirty="0" err="1" smtClean="0"/>
              <a:t>games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562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Source: </a:t>
            </a:r>
            <a:r>
              <a:rPr lang="de-DE" dirty="0" err="1" smtClean="0"/>
              <a:t>Artificial</a:t>
            </a:r>
            <a:r>
              <a:rPr lang="de-DE" dirty="0" smtClean="0"/>
              <a:t> </a:t>
            </a:r>
            <a:r>
              <a:rPr lang="de-DE" dirty="0" err="1" smtClean="0"/>
              <a:t>Intelligence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Games, 2nd Edition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Movement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 bwMode="auto">
          <a:xfrm>
            <a:off x="2991005" y="1966958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Execution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management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830399" y="3096123"/>
            <a:ext cx="2880320" cy="50405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Strategy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2830399" y="4159029"/>
            <a:ext cx="2880320" cy="50405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Decision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making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830399" y="4663085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Movement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901490" y="5445224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Animation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5004048" y="5445433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Physics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 rot="16200000">
            <a:off x="-504564" y="3659146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World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interface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6372200" y="3567289"/>
            <a:ext cx="2679104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creation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6372200" y="4104313"/>
            <a:ext cx="2679104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Scripting</a:t>
            </a:r>
          </a:p>
        </p:txBody>
      </p:sp>
      <p:sp>
        <p:nvSpPr>
          <p:cNvPr id="18" name="Rechteck 17"/>
          <p:cNvSpPr/>
          <p:nvPr/>
        </p:nvSpPr>
        <p:spPr>
          <a:xfrm>
            <a:off x="251520" y="1772816"/>
            <a:ext cx="1512168" cy="60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>
                <a:solidFill>
                  <a:srgbClr val="000000"/>
                </a:solidFill>
              </a:rPr>
              <a:t>AI </a:t>
            </a:r>
            <a:r>
              <a:rPr lang="de-DE" dirty="0" err="1">
                <a:solidFill>
                  <a:srgbClr val="000000"/>
                </a:solidFill>
              </a:rPr>
              <a:t>gets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its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endParaRPr lang="de-DE" dirty="0">
              <a:solidFill>
                <a:srgbClr val="000000"/>
              </a:solidFill>
            </a:endParaRPr>
          </a:p>
          <a:p>
            <a:pPr lvl="0"/>
            <a:r>
              <a:rPr lang="de-DE" dirty="0" err="1">
                <a:solidFill>
                  <a:srgbClr val="000000"/>
                </a:solidFill>
              </a:rPr>
              <a:t>information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522953" y="1626708"/>
            <a:ext cx="3816424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 smtClean="0">
                <a:solidFill>
                  <a:srgbClr val="000000"/>
                </a:solidFill>
              </a:rPr>
              <a:t>AI </a:t>
            </a:r>
            <a:r>
              <a:rPr lang="de-DE" dirty="0" err="1" smtClean="0">
                <a:solidFill>
                  <a:srgbClr val="000000"/>
                </a:solidFill>
              </a:rPr>
              <a:t>gets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given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processor</a:t>
            </a:r>
            <a:r>
              <a:rPr lang="de-DE" dirty="0" smtClean="0">
                <a:solidFill>
                  <a:srgbClr val="000000"/>
                </a:solidFill>
              </a:rPr>
              <a:t> time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19" name="Gruppieren 18"/>
          <p:cNvGrpSpPr/>
          <p:nvPr/>
        </p:nvGrpSpPr>
        <p:grpSpPr>
          <a:xfrm>
            <a:off x="2591780" y="2684244"/>
            <a:ext cx="3528392" cy="1152830"/>
            <a:chOff x="3059832" y="2758344"/>
            <a:chExt cx="3528392" cy="1152830"/>
          </a:xfrm>
        </p:grpSpPr>
        <p:sp>
          <p:nvSpPr>
            <p:cNvPr id="22" name="Rechteck 21"/>
            <p:cNvSpPr/>
            <p:nvPr/>
          </p:nvSpPr>
          <p:spPr bwMode="auto">
            <a:xfrm>
              <a:off x="3059832" y="2933328"/>
              <a:ext cx="3528392" cy="977846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3226443" y="2758344"/>
              <a:ext cx="1512168" cy="3499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/>
              <a:r>
                <a:rPr lang="de-DE" dirty="0" smtClean="0">
                  <a:solidFill>
                    <a:srgbClr val="000000"/>
                  </a:solidFill>
                </a:rPr>
                <a:t>Group AI</a:t>
              </a:r>
              <a:endParaRPr lang="de-DE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2591780" y="3751966"/>
            <a:ext cx="3528392" cy="1525268"/>
            <a:chOff x="3059832" y="2758344"/>
            <a:chExt cx="3528392" cy="1525268"/>
          </a:xfrm>
        </p:grpSpPr>
        <p:sp>
          <p:nvSpPr>
            <p:cNvPr id="26" name="Rechteck 25"/>
            <p:cNvSpPr/>
            <p:nvPr/>
          </p:nvSpPr>
          <p:spPr bwMode="auto">
            <a:xfrm>
              <a:off x="3059832" y="2933328"/>
              <a:ext cx="3528392" cy="1350284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3226443" y="2758344"/>
              <a:ext cx="1512168" cy="3499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/>
              <a:r>
                <a:rPr lang="de-DE" dirty="0" err="1" smtClean="0">
                  <a:solidFill>
                    <a:srgbClr val="000000"/>
                  </a:solidFill>
                </a:rPr>
                <a:t>Character</a:t>
              </a:r>
              <a:r>
                <a:rPr lang="de-DE" dirty="0" smtClean="0">
                  <a:solidFill>
                    <a:srgbClr val="000000"/>
                  </a:solidFill>
                </a:rPr>
                <a:t> AI</a:t>
              </a:r>
              <a:endParaRPr lang="de-DE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Rechteck 27"/>
          <p:cNvSpPr/>
          <p:nvPr/>
        </p:nvSpPr>
        <p:spPr>
          <a:xfrm>
            <a:off x="2748938" y="6021288"/>
            <a:ext cx="3816424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 smtClean="0">
                <a:solidFill>
                  <a:srgbClr val="000000"/>
                </a:solidFill>
              </a:rPr>
              <a:t>AI </a:t>
            </a:r>
            <a:r>
              <a:rPr lang="de-DE" dirty="0" err="1" smtClean="0">
                <a:solidFill>
                  <a:srgbClr val="000000"/>
                </a:solidFill>
              </a:rPr>
              <a:t>gets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turned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into</a:t>
            </a:r>
            <a:r>
              <a:rPr lang="de-DE" dirty="0" smtClean="0">
                <a:solidFill>
                  <a:srgbClr val="000000"/>
                </a:solidFill>
              </a:rPr>
              <a:t> on-screen </a:t>
            </a:r>
            <a:r>
              <a:rPr lang="de-DE" dirty="0" err="1" smtClean="0">
                <a:solidFill>
                  <a:srgbClr val="000000"/>
                </a:solidFill>
              </a:rPr>
              <a:t>action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6368930" y="4661884"/>
            <a:ext cx="2682374" cy="60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 smtClean="0">
                <a:solidFill>
                  <a:srgbClr val="000000"/>
                </a:solidFill>
              </a:rPr>
              <a:t>AI </a:t>
            </a:r>
            <a:r>
              <a:rPr lang="de-DE" dirty="0" err="1" smtClean="0">
                <a:solidFill>
                  <a:srgbClr val="000000"/>
                </a:solidFill>
              </a:rPr>
              <a:t>has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implications</a:t>
            </a:r>
            <a:endParaRPr lang="de-DE" dirty="0" smtClean="0">
              <a:solidFill>
                <a:srgbClr val="000000"/>
              </a:solidFill>
            </a:endParaRPr>
          </a:p>
          <a:p>
            <a:pPr lvl="0"/>
            <a:r>
              <a:rPr lang="de-DE" dirty="0" err="1" smtClean="0">
                <a:solidFill>
                  <a:srgbClr val="000000"/>
                </a:solidFill>
              </a:rPr>
              <a:t>for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related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technologies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Input</a:t>
            </a:r>
          </a:p>
          <a:p>
            <a:pPr lvl="1"/>
            <a:r>
              <a:rPr lang="de-DE" dirty="0" err="1" smtClean="0"/>
              <a:t>Character‘s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endParaRPr lang="de-DE" dirty="0" smtClean="0"/>
          </a:p>
          <a:p>
            <a:pPr lvl="1"/>
            <a:r>
              <a:rPr lang="de-DE" dirty="0" smtClean="0"/>
              <a:t>Game </a:t>
            </a:r>
            <a:r>
              <a:rPr lang="de-DE" dirty="0" err="1" smtClean="0"/>
              <a:t>information</a:t>
            </a:r>
            <a:r>
              <a:rPr lang="de-DE" dirty="0" smtClean="0"/>
              <a:t>, e.g.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goal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Output</a:t>
            </a:r>
          </a:p>
          <a:p>
            <a:pPr lvl="1"/>
            <a:r>
              <a:rPr lang="de-DE" dirty="0" smtClean="0"/>
              <a:t>Movement </a:t>
            </a:r>
            <a:r>
              <a:rPr lang="de-DE" dirty="0" err="1" smtClean="0"/>
              <a:t>requests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Kinematic</a:t>
            </a:r>
            <a:r>
              <a:rPr lang="de-DE" dirty="0" smtClean="0"/>
              <a:t> vs. Dynamic </a:t>
            </a:r>
            <a:r>
              <a:rPr lang="de-DE" dirty="0" err="1" smtClean="0"/>
              <a:t>movement</a:t>
            </a:r>
            <a:endParaRPr lang="de-DE" dirty="0" smtClean="0"/>
          </a:p>
          <a:p>
            <a:pPr lvl="1"/>
            <a:r>
              <a:rPr lang="de-DE" dirty="0" err="1" smtClean="0"/>
              <a:t>Kinematic</a:t>
            </a:r>
            <a:r>
              <a:rPr lang="de-DE" dirty="0"/>
              <a:t> </a:t>
            </a:r>
            <a:r>
              <a:rPr lang="de-DE" dirty="0" smtClean="0"/>
              <a:t>– Update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velocity</a:t>
            </a:r>
            <a:r>
              <a:rPr lang="de-DE" dirty="0" smtClean="0"/>
              <a:t> </a:t>
            </a:r>
            <a:r>
              <a:rPr lang="de-DE" dirty="0" err="1" smtClean="0"/>
              <a:t>directly</a:t>
            </a:r>
            <a:endParaRPr lang="de-DE" dirty="0" smtClean="0"/>
          </a:p>
          <a:p>
            <a:pPr lvl="1"/>
            <a:r>
              <a:rPr lang="de-DE" dirty="0" smtClean="0"/>
              <a:t>Dynamic – Take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account</a:t>
            </a:r>
            <a:r>
              <a:rPr lang="de-DE" dirty="0" smtClean="0"/>
              <a:t> </a:t>
            </a:r>
            <a:r>
              <a:rPr lang="de-DE" dirty="0" err="1" smtClean="0"/>
              <a:t>velocities</a:t>
            </a:r>
            <a:r>
              <a:rPr lang="de-DE" dirty="0" smtClean="0"/>
              <a:t>, </a:t>
            </a:r>
            <a:r>
              <a:rPr lang="de-DE" dirty="0" err="1" smtClean="0"/>
              <a:t>change</a:t>
            </a:r>
            <a:r>
              <a:rPr lang="de-DE" dirty="0" smtClean="0"/>
              <a:t> via </a:t>
            </a:r>
            <a:r>
              <a:rPr lang="de-DE" dirty="0" err="1" smtClean="0"/>
              <a:t>accelerations</a:t>
            </a:r>
            <a:r>
              <a:rPr lang="de-DE" dirty="0" smtClean="0"/>
              <a:t> (</a:t>
            </a:r>
            <a:r>
              <a:rPr lang="de-DE" dirty="0" err="1" smtClean="0"/>
              <a:t>see</a:t>
            </a:r>
            <a:r>
              <a:rPr lang="de-DE" dirty="0" smtClean="0"/>
              <a:t> </a:t>
            </a:r>
            <a:r>
              <a:rPr lang="de-DE" dirty="0" err="1" smtClean="0"/>
              <a:t>physics</a:t>
            </a:r>
            <a:r>
              <a:rPr lang="de-DE" dirty="0" smtClean="0"/>
              <a:t> </a:t>
            </a:r>
            <a:r>
              <a:rPr lang="de-DE" dirty="0" err="1" smtClean="0"/>
              <a:t>lectures</a:t>
            </a:r>
            <a:r>
              <a:rPr lang="de-DE" dirty="0" smtClean="0"/>
              <a:t>)</a:t>
            </a:r>
            <a:endParaRPr lang="de-DE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Movement</a:t>
            </a:r>
            <a:endParaRPr lang="de-D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628800"/>
            <a:ext cx="41338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605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 smtClean="0"/>
              <a:t>Kinematic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Dynamic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https://archive.org/details/msdos_Prince_of_Persia_1990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Movement </a:t>
            </a:r>
            <a:r>
              <a:rPr lang="de-DE" dirty="0" err="1" smtClean="0"/>
              <a:t>comparison</a:t>
            </a:r>
            <a:endParaRPr lang="de-DE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276872"/>
            <a:ext cx="1009442" cy="126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http://venturebeat.com/wp-content/uploads/2013/03/dpad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250" y="4689141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87624" y="2250263"/>
            <a:ext cx="1009442" cy="126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561716"/>
            <a:ext cx="4680520" cy="692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hteck 11"/>
          <p:cNvSpPr/>
          <p:nvPr/>
        </p:nvSpPr>
        <p:spPr bwMode="auto">
          <a:xfrm>
            <a:off x="4645338" y="5013177"/>
            <a:ext cx="288032" cy="43204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27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de-DE" dirty="0" smtClean="0"/>
              <a:t>2D</a:t>
            </a:r>
          </a:p>
          <a:p>
            <a:pPr lvl="1"/>
            <a:r>
              <a:rPr lang="de-DE" dirty="0" err="1" smtClean="0"/>
              <a:t>Easiest</a:t>
            </a:r>
            <a:endParaRPr lang="de-DE" dirty="0" smtClean="0"/>
          </a:p>
          <a:p>
            <a:pPr lvl="1"/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applicable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3D </a:t>
            </a:r>
            <a:r>
              <a:rPr lang="de-DE" dirty="0" err="1" smtClean="0"/>
              <a:t>rendered</a:t>
            </a:r>
            <a:r>
              <a:rPr lang="de-DE" dirty="0" smtClean="0"/>
              <a:t> </a:t>
            </a:r>
            <a:r>
              <a:rPr lang="de-DE" dirty="0" err="1" smtClean="0"/>
              <a:t>games</a:t>
            </a:r>
            <a:endParaRPr lang="de-DE" dirty="0" smtClean="0"/>
          </a:p>
          <a:p>
            <a:pPr lvl="1"/>
            <a:r>
              <a:rPr lang="de-DE" dirty="0" smtClean="0"/>
              <a:t>2D-Position + Orientation</a:t>
            </a:r>
          </a:p>
          <a:p>
            <a:pPr lvl="1"/>
            <a:endParaRPr lang="de-DE" dirty="0"/>
          </a:p>
          <a:p>
            <a:r>
              <a:rPr lang="de-DE" dirty="0" smtClean="0"/>
              <a:t>2.5D</a:t>
            </a:r>
          </a:p>
          <a:p>
            <a:pPr lvl="1"/>
            <a:r>
              <a:rPr lang="de-DE" dirty="0" smtClean="0"/>
              <a:t>3D-Position + 2D </a:t>
            </a:r>
            <a:r>
              <a:rPr lang="de-DE" dirty="0" err="1" smtClean="0"/>
              <a:t>orientation</a:t>
            </a:r>
            <a:endParaRPr lang="de-DE" dirty="0" smtClean="0"/>
          </a:p>
          <a:p>
            <a:pPr lvl="1"/>
            <a:r>
              <a:rPr lang="de-DE" dirty="0" smtClean="0"/>
              <a:t>E.g.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characters</a:t>
            </a:r>
            <a:r>
              <a:rPr lang="de-DE" dirty="0" smtClean="0"/>
              <a:t> </a:t>
            </a:r>
            <a:r>
              <a:rPr lang="de-DE" dirty="0" err="1" smtClean="0"/>
              <a:t>walking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jumping</a:t>
            </a:r>
            <a:r>
              <a:rPr lang="de-DE" dirty="0" smtClean="0"/>
              <a:t>/</a:t>
            </a:r>
            <a:r>
              <a:rPr lang="de-DE" dirty="0" err="1" smtClean="0"/>
              <a:t>climbing</a:t>
            </a:r>
            <a:r>
              <a:rPr lang="de-DE" dirty="0" smtClean="0"/>
              <a:t> </a:t>
            </a:r>
            <a:r>
              <a:rPr lang="de-DE" dirty="0" err="1" smtClean="0"/>
              <a:t>ledges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3D</a:t>
            </a:r>
          </a:p>
          <a:p>
            <a:pPr lvl="1"/>
            <a:r>
              <a:rPr lang="de-DE" dirty="0" err="1" smtClean="0"/>
              <a:t>Required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motion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truly</a:t>
            </a:r>
            <a:r>
              <a:rPr lang="de-DE" dirty="0" smtClean="0"/>
              <a:t> 3D</a:t>
            </a:r>
          </a:p>
          <a:p>
            <a:pPr lvl="1"/>
            <a:r>
              <a:rPr lang="de-DE" dirty="0" smtClean="0"/>
              <a:t>E.g. </a:t>
            </a:r>
            <a:r>
              <a:rPr lang="de-DE" dirty="0" err="1" smtClean="0"/>
              <a:t>flight</a:t>
            </a:r>
            <a:r>
              <a:rPr lang="de-DE" dirty="0" smtClean="0"/>
              <a:t> </a:t>
            </a:r>
            <a:r>
              <a:rPr lang="de-DE" dirty="0" err="1" smtClean="0"/>
              <a:t>simulators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http://xn--m3h.net/umbrella/2010/11/unity3d-ladders/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Dimensionality</a:t>
            </a:r>
            <a:endParaRPr lang="de-DE" dirty="0"/>
          </a:p>
        </p:txBody>
      </p:sp>
      <p:pic>
        <p:nvPicPr>
          <p:cNvPr id="9218" name="Picture 2" descr="http://www.hardcoregamer.com/wp-content/uploads/2013/06/Company-of-Heroes-2-preview-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154" y="1556791"/>
            <a:ext cx="2698331" cy="151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xn--m3h.net/umbrella/wp-content/uploads/2010/11/laddercolliders-450x3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461" y="3212976"/>
            <a:ext cx="1987963" cy="152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i1-games.softpedia-static.com/screenshots/IL-2-Sturmovik-Forgotten-Battles_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461" y="4941167"/>
            <a:ext cx="1987963" cy="149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Seek</a:t>
            </a:r>
            <a:endParaRPr lang="de-DE" dirty="0" smtClean="0"/>
          </a:p>
          <a:p>
            <a:pPr lvl="1"/>
            <a:r>
              <a:rPr lang="de-DE" dirty="0" err="1" smtClean="0"/>
              <a:t>Compare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target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position</a:t>
            </a:r>
            <a:endParaRPr lang="de-DE" dirty="0" smtClean="0"/>
          </a:p>
          <a:p>
            <a:pPr lvl="1"/>
            <a:r>
              <a:rPr lang="de-DE" dirty="0" smtClean="0"/>
              <a:t>Output a </a:t>
            </a:r>
            <a:r>
              <a:rPr lang="de-DE" dirty="0" err="1" smtClean="0"/>
              <a:t>velocity</a:t>
            </a:r>
            <a:r>
              <a:rPr lang="de-DE" dirty="0" smtClean="0"/>
              <a:t> </a:t>
            </a:r>
            <a:r>
              <a:rPr lang="de-DE" dirty="0" err="1" smtClean="0"/>
              <a:t>going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directly</a:t>
            </a:r>
            <a:r>
              <a:rPr lang="de-DE" dirty="0" smtClean="0"/>
              <a:t> at </a:t>
            </a:r>
            <a:r>
              <a:rPr lang="de-DE" dirty="0" err="1" smtClean="0"/>
              <a:t>maximum</a:t>
            </a:r>
            <a:r>
              <a:rPr lang="de-DE" dirty="0" smtClean="0"/>
              <a:t> </a:t>
            </a:r>
            <a:r>
              <a:rPr lang="de-DE" dirty="0" err="1" smtClean="0"/>
              <a:t>speed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Flee</a:t>
            </a:r>
            <a:endParaRPr lang="de-DE" dirty="0" smtClean="0"/>
          </a:p>
          <a:p>
            <a:pPr lvl="1"/>
            <a:r>
              <a:rPr lang="de-DE" dirty="0" smtClean="0"/>
              <a:t>Reverse </a:t>
            </a:r>
            <a:r>
              <a:rPr lang="de-DE" dirty="0" err="1" smtClean="0"/>
              <a:t>direction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Seek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Simple </a:t>
            </a:r>
            <a:r>
              <a:rPr lang="de-DE" dirty="0" err="1" smtClean="0"/>
              <a:t>movement</a:t>
            </a:r>
            <a:r>
              <a:rPr lang="de-DE" dirty="0" smtClean="0"/>
              <a:t> </a:t>
            </a:r>
            <a:r>
              <a:rPr lang="de-DE" dirty="0" err="1" smtClean="0"/>
              <a:t>behaviours</a:t>
            </a:r>
            <a:r>
              <a:rPr lang="de-DE" dirty="0" smtClean="0"/>
              <a:t> (</a:t>
            </a:r>
            <a:r>
              <a:rPr lang="de-DE" dirty="0" err="1" smtClean="0"/>
              <a:t>kinematic</a:t>
            </a:r>
            <a:r>
              <a:rPr lang="de-DE" dirty="0" smtClean="0"/>
              <a:t>)</a:t>
            </a:r>
            <a:endParaRPr lang="de-DE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1400998" y="5026695"/>
            <a:ext cx="432048" cy="738840"/>
            <a:chOff x="1475656" y="4778392"/>
            <a:chExt cx="432048" cy="738840"/>
          </a:xfrm>
        </p:grpSpPr>
        <p:sp>
          <p:nvSpPr>
            <p:cNvPr id="12" name="Ellipse 11"/>
            <p:cNvSpPr/>
            <p:nvPr/>
          </p:nvSpPr>
          <p:spPr bwMode="auto">
            <a:xfrm>
              <a:off x="1475656" y="5085184"/>
              <a:ext cx="432048" cy="432048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Gleichschenkliges Dreieck 12"/>
            <p:cNvSpPr/>
            <p:nvPr/>
          </p:nvSpPr>
          <p:spPr bwMode="auto">
            <a:xfrm>
              <a:off x="1556017" y="4778392"/>
              <a:ext cx="288032" cy="248303"/>
            </a:xfrm>
            <a:prstGeom prst="triangl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Ellipse 13"/>
          <p:cNvSpPr/>
          <p:nvPr/>
        </p:nvSpPr>
        <p:spPr bwMode="auto">
          <a:xfrm>
            <a:off x="3275856" y="4149080"/>
            <a:ext cx="432048" cy="432048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5" name="Gerade Verbindung mit Pfeil 14"/>
          <p:cNvCxnSpPr/>
          <p:nvPr/>
        </p:nvCxnSpPr>
        <p:spPr bwMode="auto">
          <a:xfrm flipV="1">
            <a:off x="1833046" y="5026695"/>
            <a:ext cx="578714" cy="418529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Gruppieren 15"/>
          <p:cNvGrpSpPr/>
          <p:nvPr/>
        </p:nvGrpSpPr>
        <p:grpSpPr>
          <a:xfrm>
            <a:off x="5940152" y="5026695"/>
            <a:ext cx="432048" cy="738840"/>
            <a:chOff x="1475656" y="4778392"/>
            <a:chExt cx="432048" cy="738840"/>
          </a:xfrm>
        </p:grpSpPr>
        <p:sp>
          <p:nvSpPr>
            <p:cNvPr id="17" name="Ellipse 16"/>
            <p:cNvSpPr/>
            <p:nvPr/>
          </p:nvSpPr>
          <p:spPr bwMode="auto">
            <a:xfrm>
              <a:off x="1475656" y="5085184"/>
              <a:ext cx="432048" cy="432048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Gleichschenkliges Dreieck 17"/>
            <p:cNvSpPr/>
            <p:nvPr/>
          </p:nvSpPr>
          <p:spPr bwMode="auto">
            <a:xfrm>
              <a:off x="1556017" y="4778392"/>
              <a:ext cx="288032" cy="248303"/>
            </a:xfrm>
            <a:prstGeom prst="triangl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9" name="Ellipse 18"/>
          <p:cNvSpPr/>
          <p:nvPr/>
        </p:nvSpPr>
        <p:spPr bwMode="auto">
          <a:xfrm>
            <a:off x="7815010" y="4149080"/>
            <a:ext cx="432048" cy="432048"/>
          </a:xfrm>
          <a:prstGeom prst="ellips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0" name="Gerade Verbindung mit Pfeil 19"/>
          <p:cNvCxnSpPr/>
          <p:nvPr/>
        </p:nvCxnSpPr>
        <p:spPr bwMode="auto">
          <a:xfrm flipH="1">
            <a:off x="5292080" y="5661248"/>
            <a:ext cx="648072" cy="432048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feld 22"/>
          <p:cNvSpPr txBox="1"/>
          <p:nvPr/>
        </p:nvSpPr>
        <p:spPr>
          <a:xfrm>
            <a:off x="2110896" y="5199543"/>
            <a:ext cx="128753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maxSpeed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5512410" y="5918312"/>
            <a:ext cx="128753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maxSpeed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68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Arrive</a:t>
            </a:r>
            <a:endParaRPr lang="de-DE" dirty="0" smtClean="0"/>
          </a:p>
          <a:p>
            <a:pPr lvl="1"/>
            <a:r>
              <a:rPr lang="de-DE" dirty="0" err="1" smtClean="0"/>
              <a:t>Define</a:t>
            </a:r>
            <a:r>
              <a:rPr lang="de-DE" dirty="0" smtClean="0"/>
              <a:t> a </a:t>
            </a:r>
            <a:r>
              <a:rPr lang="de-DE" dirty="0" err="1" smtClean="0"/>
              <a:t>radius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goal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reached</a:t>
            </a:r>
            <a:endParaRPr lang="de-DE" dirty="0" smtClean="0"/>
          </a:p>
          <a:p>
            <a:pPr lvl="1"/>
            <a:r>
              <a:rPr lang="de-DE" dirty="0" smtClean="0"/>
              <a:t>Slow down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character</a:t>
            </a:r>
            <a:r>
              <a:rPr lang="de-DE" dirty="0" smtClean="0"/>
              <a:t> </a:t>
            </a:r>
            <a:r>
              <a:rPr lang="de-DE" dirty="0" err="1" smtClean="0"/>
              <a:t>gets</a:t>
            </a:r>
            <a:r>
              <a:rPr lang="de-DE" dirty="0" smtClean="0"/>
              <a:t> </a:t>
            </a:r>
            <a:r>
              <a:rPr lang="de-DE" dirty="0" err="1" smtClean="0"/>
              <a:t>closer</a:t>
            </a:r>
            <a:endParaRPr lang="de-DE" dirty="0" smtClean="0"/>
          </a:p>
          <a:p>
            <a:pPr lvl="1"/>
            <a:r>
              <a:rPr lang="de-DE" dirty="0" smtClean="0"/>
              <a:t>Outside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radius</a:t>
            </a:r>
            <a:endParaRPr lang="de-DE" dirty="0" smtClean="0"/>
          </a:p>
          <a:p>
            <a:pPr lvl="2"/>
            <a:r>
              <a:rPr lang="de-DE" dirty="0" err="1" smtClean="0"/>
              <a:t>Calculate</a:t>
            </a:r>
            <a:r>
              <a:rPr lang="de-DE" dirty="0" smtClean="0"/>
              <a:t> </a:t>
            </a:r>
            <a:r>
              <a:rPr lang="de-DE" dirty="0" err="1" smtClean="0"/>
              <a:t>speed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reach</a:t>
            </a:r>
            <a:r>
              <a:rPr lang="de-DE" dirty="0" smtClean="0"/>
              <a:t> </a:t>
            </a:r>
            <a:r>
              <a:rPr lang="de-DE" dirty="0" err="1" smtClean="0"/>
              <a:t>target</a:t>
            </a:r>
            <a:r>
              <a:rPr lang="de-DE" dirty="0" smtClean="0"/>
              <a:t> in </a:t>
            </a:r>
            <a:r>
              <a:rPr lang="de-DE" dirty="0" err="1" smtClean="0"/>
              <a:t>fixed</a:t>
            </a:r>
            <a:r>
              <a:rPr lang="de-DE" dirty="0" smtClean="0"/>
              <a:t>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time</a:t>
            </a:r>
          </a:p>
          <a:p>
            <a:pPr lvl="2"/>
            <a:r>
              <a:rPr lang="de-DE" dirty="0" smtClean="0"/>
              <a:t>Clip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maximum</a:t>
            </a:r>
            <a:r>
              <a:rPr lang="de-DE" dirty="0" smtClean="0"/>
              <a:t> </a:t>
            </a:r>
            <a:r>
              <a:rPr lang="de-DE" dirty="0" err="1" smtClean="0"/>
              <a:t>speed</a:t>
            </a:r>
            <a:endParaRPr lang="de-DE" dirty="0" smtClean="0"/>
          </a:p>
          <a:p>
            <a:pPr lvl="2"/>
            <a:r>
              <a:rPr lang="de-DE" dirty="0" smtClean="0">
                <a:sym typeface="Wingdings" panose="05000000000000000000" pitchFamily="2" charset="2"/>
              </a:rPr>
              <a:t> Will </a:t>
            </a:r>
            <a:r>
              <a:rPr lang="de-DE" dirty="0" err="1" smtClean="0">
                <a:sym typeface="Wingdings" panose="05000000000000000000" pitchFamily="2" charset="2"/>
              </a:rPr>
              <a:t>slow</a:t>
            </a:r>
            <a:r>
              <a:rPr lang="de-DE" dirty="0" smtClean="0">
                <a:sym typeface="Wingdings" panose="05000000000000000000" pitchFamily="2" charset="2"/>
              </a:rPr>
              <a:t> down </a:t>
            </a:r>
            <a:r>
              <a:rPr lang="de-DE" dirty="0" err="1" smtClean="0">
                <a:sym typeface="Wingdings" panose="05000000000000000000" pitchFamily="2" charset="2"/>
              </a:rPr>
              <a:t>as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gets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closer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Inside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radius</a:t>
            </a:r>
            <a:endParaRPr lang="de-DE" dirty="0">
              <a:sym typeface="Wingdings" panose="05000000000000000000" pitchFamily="2" charset="2"/>
            </a:endParaRPr>
          </a:p>
          <a:p>
            <a:pPr lvl="2"/>
            <a:r>
              <a:rPr lang="de-DE" dirty="0" err="1" smtClean="0">
                <a:sym typeface="Wingdings" panose="05000000000000000000" pitchFamily="2" charset="2"/>
              </a:rPr>
              <a:t>No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movement</a:t>
            </a:r>
            <a:r>
              <a:rPr lang="de-DE" dirty="0" smtClean="0">
                <a:sym typeface="Wingdings" panose="05000000000000000000" pitchFamily="2" charset="2"/>
              </a:rPr>
              <a:t> (</a:t>
            </a:r>
            <a:r>
              <a:rPr lang="de-DE" dirty="0" err="1" smtClean="0">
                <a:sym typeface="Wingdings" panose="05000000000000000000" pitchFamily="2" charset="2"/>
              </a:rPr>
              <a:t>probaby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other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behaviour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appropriate</a:t>
            </a:r>
            <a:r>
              <a:rPr lang="de-DE" dirty="0" smtClean="0">
                <a:sym typeface="Wingdings" panose="05000000000000000000" pitchFamily="2" charset="2"/>
              </a:rPr>
              <a:t>, e.g. </a:t>
            </a:r>
            <a:r>
              <a:rPr lang="de-DE" dirty="0" err="1" smtClean="0">
                <a:sym typeface="Wingdings" panose="05000000000000000000" pitchFamily="2" charset="2"/>
              </a:rPr>
              <a:t>attacking</a:t>
            </a:r>
            <a:r>
              <a:rPr lang="de-DE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Simple </a:t>
            </a:r>
            <a:r>
              <a:rPr lang="de-DE" dirty="0" err="1" smtClean="0"/>
              <a:t>movement</a:t>
            </a:r>
            <a:r>
              <a:rPr lang="de-DE" dirty="0" smtClean="0"/>
              <a:t> </a:t>
            </a:r>
            <a:r>
              <a:rPr lang="de-DE" dirty="0" err="1" smtClean="0"/>
              <a:t>behaviours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673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de-DE" dirty="0" err="1" smtClean="0"/>
              <a:t>Wander</a:t>
            </a:r>
            <a:endParaRPr lang="de-DE" dirty="0" smtClean="0"/>
          </a:p>
          <a:p>
            <a:pPr lvl="1"/>
            <a:r>
              <a:rPr lang="de-DE" dirty="0" smtClean="0"/>
              <a:t>Change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orientation</a:t>
            </a:r>
            <a:r>
              <a:rPr lang="de-DE" dirty="0" smtClean="0"/>
              <a:t> </a:t>
            </a:r>
            <a:r>
              <a:rPr lang="de-DE" dirty="0" err="1" smtClean="0"/>
              <a:t>randomly</a:t>
            </a:r>
            <a:r>
              <a:rPr lang="de-DE" dirty="0" smtClean="0"/>
              <a:t> in a </a:t>
            </a:r>
            <a:r>
              <a:rPr lang="de-DE" dirty="0" err="1" smtClean="0"/>
              <a:t>small</a:t>
            </a:r>
            <a:r>
              <a:rPr lang="de-DE" dirty="0" smtClean="0"/>
              <a:t> </a:t>
            </a:r>
            <a:r>
              <a:rPr lang="de-DE" dirty="0" err="1" smtClean="0"/>
              <a:t>range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time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called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Simple </a:t>
            </a:r>
            <a:r>
              <a:rPr lang="de-DE" dirty="0" err="1" smtClean="0"/>
              <a:t>movement</a:t>
            </a:r>
            <a:r>
              <a:rPr lang="de-DE" dirty="0" smtClean="0"/>
              <a:t> </a:t>
            </a:r>
            <a:r>
              <a:rPr lang="de-DE" dirty="0" err="1" smtClean="0"/>
              <a:t>behaviours</a:t>
            </a:r>
            <a:endParaRPr lang="de-D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140968"/>
            <a:ext cx="239077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905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Take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acount</a:t>
            </a:r>
            <a:r>
              <a:rPr lang="de-DE" dirty="0" smtClean="0"/>
              <a:t> </a:t>
            </a:r>
            <a:r>
              <a:rPr lang="de-DE" dirty="0" err="1" smtClean="0"/>
              <a:t>rotation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velocity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Seek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Flee</a:t>
            </a:r>
            <a:endParaRPr lang="de-DE" dirty="0" smtClean="0"/>
          </a:p>
          <a:p>
            <a:pPr lvl="1"/>
            <a:r>
              <a:rPr lang="de-DE" dirty="0" smtClean="0"/>
              <a:t>As </a:t>
            </a:r>
            <a:r>
              <a:rPr lang="de-DE" dirty="0" err="1" smtClean="0"/>
              <a:t>before</a:t>
            </a:r>
            <a:r>
              <a:rPr lang="de-DE" dirty="0" smtClean="0"/>
              <a:t>: </a:t>
            </a:r>
            <a:r>
              <a:rPr lang="de-DE" dirty="0" err="1" smtClean="0"/>
              <a:t>Choose</a:t>
            </a:r>
            <a:r>
              <a:rPr lang="de-DE" dirty="0" smtClean="0"/>
              <a:t> </a:t>
            </a:r>
            <a:r>
              <a:rPr lang="de-DE" dirty="0" err="1" smtClean="0"/>
              <a:t>direction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goal</a:t>
            </a:r>
            <a:endParaRPr lang="de-DE" dirty="0" smtClean="0"/>
          </a:p>
          <a:p>
            <a:pPr lvl="1"/>
            <a:r>
              <a:rPr lang="de-DE" dirty="0" smtClean="0"/>
              <a:t>Output an </a:t>
            </a:r>
            <a:r>
              <a:rPr lang="de-DE" dirty="0" err="1" smtClean="0"/>
              <a:t>acceleration</a:t>
            </a:r>
            <a:r>
              <a:rPr lang="de-DE" dirty="0" smtClean="0"/>
              <a:t> in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direction</a:t>
            </a:r>
            <a:endParaRPr lang="de-DE" dirty="0" smtClean="0"/>
          </a:p>
          <a:p>
            <a:pPr lvl="1"/>
            <a:r>
              <a:rPr lang="de-DE" dirty="0" smtClean="0"/>
              <a:t>Maximum </a:t>
            </a:r>
            <a:r>
              <a:rPr lang="de-DE" dirty="0" err="1" smtClean="0"/>
              <a:t>speed</a:t>
            </a:r>
            <a:r>
              <a:rPr lang="de-DE" dirty="0" smtClean="0"/>
              <a:t>: </a:t>
            </a:r>
            <a:r>
              <a:rPr lang="de-DE" dirty="0" err="1" smtClean="0"/>
              <a:t>Either</a:t>
            </a:r>
            <a:r>
              <a:rPr lang="de-DE" dirty="0" smtClean="0"/>
              <a:t> via </a:t>
            </a:r>
            <a:r>
              <a:rPr lang="de-DE" dirty="0" err="1" smtClean="0"/>
              <a:t>clipping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via </a:t>
            </a:r>
            <a:r>
              <a:rPr lang="de-DE" dirty="0" err="1" smtClean="0"/>
              <a:t>drag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Dynamic </a:t>
            </a:r>
            <a:r>
              <a:rPr lang="de-DE" dirty="0" err="1" smtClean="0"/>
              <a:t>Steering</a:t>
            </a:r>
            <a:endParaRPr lang="de-DE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484" y="3717032"/>
            <a:ext cx="512445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920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Final </a:t>
            </a:r>
            <a:r>
              <a:rPr lang="de-DE" dirty="0" err="1" smtClean="0"/>
              <a:t>timetable</a:t>
            </a:r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696439"/>
              </p:ext>
            </p:extLst>
          </p:nvPr>
        </p:nvGraphicFramePr>
        <p:xfrm>
          <a:off x="251520" y="1700808"/>
          <a:ext cx="8640960" cy="4942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6184"/>
                <a:gridCol w="1584176"/>
                <a:gridCol w="54006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Lecture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No</a:t>
                      </a:r>
                      <a:r>
                        <a:rPr lang="de-DE" dirty="0" smtClean="0"/>
                        <a:t>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Date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Topic</a:t>
                      </a:r>
                      <a:endParaRPr lang="de-DE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Input &amp; Output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0" dirty="0" smtClean="0">
                          <a:latin typeface="+mn-lt"/>
                        </a:rPr>
                        <a:t>2</a:t>
                      </a:r>
                      <a:endParaRPr lang="de-DE" sz="14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24.10.2014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Timing &amp; Basic Game </a:t>
                      </a:r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Mechanics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31.10.2014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4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07.11.2014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14.11.2014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Hardware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6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21.11.2014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Animations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7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28.11.2014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Physically-based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0" dirty="0" smtClean="0">
                          <a:latin typeface="+mn-lt"/>
                        </a:rPr>
                        <a:t>8</a:t>
                      </a:r>
                      <a:endParaRPr lang="de-DE" sz="14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05.12.2014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9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0" dirty="0" smtClean="0">
                          <a:latin typeface="+mn-lt"/>
                        </a:rPr>
                        <a:t>10</a:t>
                      </a:r>
                      <a:endParaRPr lang="de-DE" sz="14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19.12.2014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Procedural</a:t>
                      </a:r>
                      <a:r>
                        <a:rPr lang="de-DE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Content Generation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11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Compression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&amp; Streaming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12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Multiplayer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Audio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1" dirty="0" smtClean="0">
                          <a:latin typeface="+mn-lt"/>
                        </a:rPr>
                        <a:t>14</a:t>
                      </a:r>
                      <a:endParaRPr lang="de-DE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Scripting - Optional</a:t>
                      </a:r>
                      <a:endParaRPr lang="de-DE" sz="14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90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de-DE" dirty="0" err="1" smtClean="0"/>
              <a:t>Arrive</a:t>
            </a:r>
            <a:endParaRPr lang="de-DE" dirty="0" smtClean="0"/>
          </a:p>
          <a:p>
            <a:pPr lvl="1"/>
            <a:r>
              <a:rPr lang="de-DE" dirty="0" err="1" smtClean="0"/>
              <a:t>Seek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overshoot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oscillate</a:t>
            </a:r>
            <a:endParaRPr lang="de-DE" dirty="0" smtClean="0"/>
          </a:p>
          <a:p>
            <a:pPr lvl="1"/>
            <a:r>
              <a:rPr lang="de-DE" dirty="0" err="1" smtClean="0"/>
              <a:t>Define</a:t>
            </a:r>
            <a:r>
              <a:rPr lang="de-DE" dirty="0" smtClean="0"/>
              <a:t> a </a:t>
            </a:r>
            <a:r>
              <a:rPr lang="de-DE" dirty="0" err="1" smtClean="0"/>
              <a:t>radius</a:t>
            </a:r>
            <a:r>
              <a:rPr lang="de-DE" dirty="0" smtClean="0"/>
              <a:t> in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character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slow</a:t>
            </a:r>
            <a:r>
              <a:rPr lang="de-DE" dirty="0" smtClean="0"/>
              <a:t> down</a:t>
            </a:r>
          </a:p>
          <a:p>
            <a:pPr lvl="1"/>
            <a:r>
              <a:rPr lang="de-DE" dirty="0" err="1" smtClean="0"/>
              <a:t>Slowing</a:t>
            </a:r>
            <a:r>
              <a:rPr lang="de-DE" dirty="0" smtClean="0"/>
              <a:t> down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calculating</a:t>
            </a:r>
            <a:r>
              <a:rPr lang="de-DE" dirty="0" smtClean="0"/>
              <a:t> an </a:t>
            </a:r>
            <a:r>
              <a:rPr lang="de-DE" dirty="0" err="1" smtClean="0"/>
              <a:t>acceleration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leads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target</a:t>
            </a:r>
            <a:r>
              <a:rPr lang="de-DE" dirty="0" smtClean="0"/>
              <a:t> </a:t>
            </a:r>
            <a:r>
              <a:rPr lang="de-DE" dirty="0" err="1" smtClean="0"/>
              <a:t>velocity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Align</a:t>
            </a:r>
            <a:endParaRPr lang="de-DE" dirty="0" smtClean="0"/>
          </a:p>
          <a:p>
            <a:pPr lvl="1"/>
            <a:r>
              <a:rPr lang="de-DE" dirty="0" err="1" smtClean="0"/>
              <a:t>Align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orientation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target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Velocity</a:t>
            </a:r>
            <a:r>
              <a:rPr lang="de-DE" dirty="0" smtClean="0"/>
              <a:t> </a:t>
            </a:r>
            <a:r>
              <a:rPr lang="de-DE" dirty="0" err="1" smtClean="0"/>
              <a:t>matching</a:t>
            </a:r>
            <a:endParaRPr lang="de-DE" dirty="0" smtClean="0"/>
          </a:p>
          <a:p>
            <a:pPr lvl="1"/>
            <a:r>
              <a:rPr lang="de-DE" dirty="0" smtClean="0"/>
              <a:t>Match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velocity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target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Dynamic </a:t>
            </a:r>
            <a:r>
              <a:rPr lang="de-DE" dirty="0" err="1" smtClean="0"/>
              <a:t>Steering</a:t>
            </a:r>
            <a:endParaRPr lang="de-DE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816" y="1772816"/>
            <a:ext cx="4168111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235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primitive </a:t>
            </a:r>
            <a:r>
              <a:rPr lang="de-DE" dirty="0" err="1" smtClean="0"/>
              <a:t>behaviours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looked</a:t>
            </a:r>
            <a:r>
              <a:rPr lang="de-DE" dirty="0" smtClean="0"/>
              <a:t> at </a:t>
            </a:r>
            <a:r>
              <a:rPr lang="de-DE" dirty="0" err="1" smtClean="0"/>
              <a:t>until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Pursue</a:t>
            </a:r>
            <a:endParaRPr lang="de-DE" dirty="0" smtClean="0"/>
          </a:p>
          <a:p>
            <a:pPr lvl="1"/>
            <a:r>
              <a:rPr lang="de-DE" dirty="0" err="1" smtClean="0"/>
              <a:t>Calculate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target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continues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move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velocity</a:t>
            </a:r>
            <a:endParaRPr lang="de-DE" dirty="0" smtClean="0"/>
          </a:p>
          <a:p>
            <a:pPr lvl="1"/>
            <a:r>
              <a:rPr lang="de-DE" dirty="0" smtClean="0"/>
              <a:t>A </a:t>
            </a:r>
            <a:r>
              <a:rPr lang="de-DE" dirty="0" err="1" smtClean="0"/>
              <a:t>Steer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move</a:t>
            </a:r>
            <a:r>
              <a:rPr lang="de-DE" dirty="0" smtClean="0"/>
              <a:t> </a:t>
            </a:r>
            <a:r>
              <a:rPr lang="de-DE" dirty="0" err="1" smtClean="0"/>
              <a:t>towards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target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Evade</a:t>
            </a:r>
            <a:endParaRPr lang="de-DE" dirty="0" smtClean="0"/>
          </a:p>
          <a:p>
            <a:pPr lvl="1"/>
            <a:r>
              <a:rPr lang="de-DE" dirty="0" err="1" smtClean="0"/>
              <a:t>Opposite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pursue</a:t>
            </a:r>
            <a:endParaRPr lang="de-DE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Delegated</a:t>
            </a:r>
            <a:r>
              <a:rPr lang="de-DE" dirty="0" smtClean="0"/>
              <a:t> </a:t>
            </a:r>
            <a:r>
              <a:rPr lang="de-DE" dirty="0" err="1" smtClean="0"/>
              <a:t>behaviours</a:t>
            </a:r>
            <a:endParaRPr lang="de-D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729082"/>
            <a:ext cx="3672408" cy="178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509120"/>
            <a:ext cx="3384376" cy="194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308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735016"/>
            <a:ext cx="2880320" cy="1503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Face</a:t>
            </a:r>
          </a:p>
          <a:p>
            <a:pPr lvl="1"/>
            <a:r>
              <a:rPr lang="de-DE" dirty="0" err="1" smtClean="0"/>
              <a:t>Align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target</a:t>
            </a:r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Looking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going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Wander</a:t>
            </a:r>
            <a:endParaRPr lang="de-DE" dirty="0" smtClean="0"/>
          </a:p>
          <a:p>
            <a:pPr lvl="1"/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Seek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Path </a:t>
            </a:r>
            <a:r>
              <a:rPr lang="de-DE" dirty="0" err="1" smtClean="0"/>
              <a:t>following</a:t>
            </a:r>
            <a:endParaRPr lang="de-DE" dirty="0" smtClean="0"/>
          </a:p>
          <a:p>
            <a:pPr lvl="1"/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seek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Delegated</a:t>
            </a:r>
            <a:r>
              <a:rPr lang="de-DE" dirty="0" smtClean="0"/>
              <a:t> </a:t>
            </a:r>
            <a:r>
              <a:rPr lang="de-DE" dirty="0" err="1" smtClean="0"/>
              <a:t>behaviours</a:t>
            </a:r>
            <a:endParaRPr lang="de-DE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144025"/>
            <a:ext cx="204787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78102"/>
            <a:ext cx="3742862" cy="1713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742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725144"/>
            <a:ext cx="3312368" cy="169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Separation</a:t>
            </a:r>
          </a:p>
          <a:p>
            <a:pPr lvl="1"/>
            <a:r>
              <a:rPr lang="de-DE" dirty="0" err="1" smtClean="0"/>
              <a:t>Stay</a:t>
            </a:r>
            <a:r>
              <a:rPr lang="de-DE" dirty="0" smtClean="0"/>
              <a:t> </a:t>
            </a:r>
            <a:r>
              <a:rPr lang="de-DE" dirty="0" err="1" smtClean="0"/>
              <a:t>away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nearby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characters</a:t>
            </a:r>
            <a:endParaRPr lang="de-DE" dirty="0" smtClean="0"/>
          </a:p>
          <a:p>
            <a:pPr lvl="1"/>
            <a:r>
              <a:rPr lang="en-US" b="0" dirty="0" smtClean="0"/>
              <a:t>strength </a:t>
            </a:r>
            <a:r>
              <a:rPr lang="en-US" b="0" dirty="0"/>
              <a:t>= </a:t>
            </a:r>
            <a:r>
              <a:rPr lang="en-US" b="0" dirty="0" err="1"/>
              <a:t>maxAcceleration</a:t>
            </a:r>
            <a:r>
              <a:rPr lang="en-US" b="0" dirty="0"/>
              <a:t> * (threshold - distance) / </a:t>
            </a:r>
            <a:r>
              <a:rPr lang="en-US" b="0" dirty="0" smtClean="0"/>
              <a:t>threshold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Collision</a:t>
            </a:r>
            <a:r>
              <a:rPr lang="de-DE" dirty="0" smtClean="0"/>
              <a:t> </a:t>
            </a:r>
            <a:r>
              <a:rPr lang="de-DE" dirty="0" err="1" smtClean="0"/>
              <a:t>Avoidance</a:t>
            </a:r>
            <a:endParaRPr lang="de-DE" dirty="0" smtClean="0"/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characters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move</a:t>
            </a:r>
            <a:r>
              <a:rPr lang="de-DE" dirty="0" smtClean="0"/>
              <a:t> on </a:t>
            </a:r>
            <a:r>
              <a:rPr lang="de-DE" dirty="0" err="1" smtClean="0"/>
              <a:t>crossing</a:t>
            </a:r>
            <a:r>
              <a:rPr lang="de-DE" dirty="0" smtClean="0"/>
              <a:t> </a:t>
            </a:r>
            <a:r>
              <a:rPr lang="de-DE" dirty="0" err="1" smtClean="0"/>
              <a:t>trajectories</a:t>
            </a:r>
            <a:endParaRPr lang="de-DE" dirty="0" smtClean="0"/>
          </a:p>
          <a:p>
            <a:pPr lvl="1"/>
            <a:r>
              <a:rPr lang="de-DE" dirty="0" smtClean="0"/>
              <a:t>a) </a:t>
            </a:r>
            <a:r>
              <a:rPr lang="de-DE" dirty="0" err="1" smtClean="0"/>
              <a:t>Only</a:t>
            </a:r>
            <a:r>
              <a:rPr lang="de-DE" dirty="0" smtClean="0"/>
              <a:t> do </a:t>
            </a:r>
            <a:r>
              <a:rPr lang="de-DE" dirty="0" err="1" smtClean="0"/>
              <a:t>separation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a </a:t>
            </a:r>
            <a:r>
              <a:rPr lang="de-DE" dirty="0" err="1" smtClean="0"/>
              <a:t>cone</a:t>
            </a:r>
            <a:r>
              <a:rPr lang="de-DE" dirty="0" smtClean="0"/>
              <a:t> </a:t>
            </a:r>
            <a:r>
              <a:rPr lang="de-DE" dirty="0" err="1" smtClean="0"/>
              <a:t>infront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character</a:t>
            </a:r>
            <a:endParaRPr lang="de-DE" dirty="0" smtClean="0"/>
          </a:p>
          <a:p>
            <a:pPr lvl="1"/>
            <a:r>
              <a:rPr lang="de-DE" dirty="0" smtClean="0"/>
              <a:t>b) </a:t>
            </a:r>
            <a:r>
              <a:rPr lang="de-DE" dirty="0" err="1" smtClean="0"/>
              <a:t>Only</a:t>
            </a:r>
            <a:r>
              <a:rPr lang="de-DE" dirty="0" smtClean="0"/>
              <a:t> handle </a:t>
            </a:r>
            <a:r>
              <a:rPr lang="de-DE" dirty="0" err="1" smtClean="0"/>
              <a:t>collisions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will </a:t>
            </a:r>
            <a:r>
              <a:rPr lang="de-DE" dirty="0" err="1" smtClean="0"/>
              <a:t>take</a:t>
            </a:r>
            <a:r>
              <a:rPr lang="de-DE" dirty="0" smtClean="0"/>
              <a:t> </a:t>
            </a:r>
            <a:r>
              <a:rPr lang="de-DE" dirty="0" err="1" smtClean="0"/>
              <a:t>place</a:t>
            </a:r>
            <a:r>
              <a:rPr lang="de-DE" dirty="0" smtClean="0"/>
              <a:t> (</a:t>
            </a: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collision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physics</a:t>
            </a:r>
            <a:r>
              <a:rPr lang="de-DE" dirty="0" smtClean="0"/>
              <a:t> </a:t>
            </a:r>
            <a:r>
              <a:rPr lang="de-DE" dirty="0" err="1" smtClean="0"/>
              <a:t>lectures</a:t>
            </a:r>
            <a:r>
              <a:rPr lang="de-DE" dirty="0" smtClean="0"/>
              <a:t>)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no</a:t>
            </a:r>
            <a:r>
              <a:rPr lang="de-DE" dirty="0" smtClean="0">
                <a:sym typeface="Wingdings" panose="05000000000000000000" pitchFamily="2" charset="2"/>
              </a:rPr>
              <a:t> „</a:t>
            </a:r>
            <a:r>
              <a:rPr lang="de-DE" dirty="0" err="1" smtClean="0">
                <a:sym typeface="Wingdings" panose="05000000000000000000" pitchFamily="2" charset="2"/>
              </a:rPr>
              <a:t>panic</a:t>
            </a:r>
            <a:r>
              <a:rPr lang="de-DE" dirty="0" smtClean="0">
                <a:sym typeface="Wingdings" panose="05000000000000000000" pitchFamily="2" charset="2"/>
              </a:rPr>
              <a:t>“ </a:t>
            </a:r>
            <a:r>
              <a:rPr lang="de-DE" dirty="0" err="1" smtClean="0">
                <a:sym typeface="Wingdings" panose="05000000000000000000" pitchFamily="2" charset="2"/>
              </a:rPr>
              <a:t>reactions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Delegated</a:t>
            </a:r>
            <a:r>
              <a:rPr lang="de-DE" dirty="0" smtClean="0"/>
              <a:t> </a:t>
            </a:r>
            <a:r>
              <a:rPr lang="de-DE" dirty="0" err="1" smtClean="0"/>
              <a:t>behaviours</a:t>
            </a:r>
            <a:endParaRPr lang="de-DE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409" y="4725144"/>
            <a:ext cx="239077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774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Similar</a:t>
            </a:r>
            <a:r>
              <a:rPr lang="de-DE" dirty="0" smtClean="0"/>
              <a:t>, but </a:t>
            </a:r>
            <a:r>
              <a:rPr lang="de-DE" dirty="0" err="1" smtClean="0"/>
              <a:t>distinct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collision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r>
              <a:rPr lang="de-DE" dirty="0" smtClean="0"/>
              <a:t> in </a:t>
            </a:r>
            <a:r>
              <a:rPr lang="de-DE" dirty="0" err="1" smtClean="0"/>
              <a:t>physics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Basic </a:t>
            </a:r>
            <a:r>
              <a:rPr lang="de-DE" dirty="0" err="1" smtClean="0"/>
              <a:t>mechanism</a:t>
            </a:r>
            <a:r>
              <a:rPr lang="de-DE" dirty="0" smtClean="0"/>
              <a:t>: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ray</a:t>
            </a:r>
            <a:r>
              <a:rPr lang="de-DE" dirty="0" smtClean="0"/>
              <a:t> </a:t>
            </a:r>
            <a:r>
              <a:rPr lang="de-DE" dirty="0" err="1" smtClean="0"/>
              <a:t>casts</a:t>
            </a:r>
            <a:endParaRPr lang="de-DE" dirty="0" smtClean="0"/>
          </a:p>
          <a:p>
            <a:pPr lvl="1"/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ray</a:t>
            </a:r>
            <a:r>
              <a:rPr lang="de-DE" dirty="0" smtClean="0"/>
              <a:t> </a:t>
            </a:r>
            <a:r>
              <a:rPr lang="de-DE" dirty="0" err="1" smtClean="0"/>
              <a:t>cast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not </a:t>
            </a:r>
            <a:r>
              <a:rPr lang="de-DE" dirty="0" err="1" smtClean="0"/>
              <a:t>enough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multiple </a:t>
            </a:r>
            <a:r>
              <a:rPr lang="de-DE" dirty="0" err="1" smtClean="0"/>
              <a:t>casts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swept</a:t>
            </a:r>
            <a:r>
              <a:rPr lang="de-DE" dirty="0" smtClean="0"/>
              <a:t> </a:t>
            </a:r>
            <a:r>
              <a:rPr lang="de-DE" dirty="0" err="1" smtClean="0"/>
              <a:t>volumes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smtClean="0"/>
              <a:t>Handling </a:t>
            </a:r>
            <a:r>
              <a:rPr lang="de-DE" dirty="0" err="1" smtClean="0"/>
              <a:t>corners</a:t>
            </a:r>
            <a:endParaRPr lang="de-DE" dirty="0" smtClean="0"/>
          </a:p>
          <a:p>
            <a:pPr lvl="1"/>
            <a:r>
              <a:rPr lang="de-DE" dirty="0" smtClean="0"/>
              <a:t>Deadlock </a:t>
            </a:r>
            <a:r>
              <a:rPr lang="de-DE" dirty="0" err="1" smtClean="0"/>
              <a:t>even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several</a:t>
            </a:r>
            <a:r>
              <a:rPr lang="de-DE" dirty="0" smtClean="0"/>
              <a:t> </a:t>
            </a:r>
            <a:r>
              <a:rPr lang="de-DE" dirty="0" err="1" smtClean="0"/>
              <a:t>rays</a:t>
            </a:r>
            <a:endParaRPr lang="de-DE" dirty="0" smtClean="0"/>
          </a:p>
          <a:p>
            <a:pPr lvl="1"/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solutions</a:t>
            </a:r>
            <a:endParaRPr lang="de-DE" dirty="0" smtClean="0"/>
          </a:p>
          <a:p>
            <a:pPr lvl="2"/>
            <a:r>
              <a:rPr lang="de-DE" dirty="0" smtClean="0"/>
              <a:t>Adaptive </a:t>
            </a:r>
            <a:r>
              <a:rPr lang="de-DE" dirty="0" err="1" smtClean="0"/>
              <a:t>ray</a:t>
            </a:r>
            <a:r>
              <a:rPr lang="de-DE" dirty="0" smtClean="0"/>
              <a:t> </a:t>
            </a:r>
            <a:r>
              <a:rPr lang="de-DE" dirty="0" err="1" smtClean="0"/>
              <a:t>fan</a:t>
            </a:r>
            <a:r>
              <a:rPr lang="de-DE" dirty="0" smtClean="0"/>
              <a:t> </a:t>
            </a:r>
            <a:r>
              <a:rPr lang="de-DE" dirty="0" err="1" smtClean="0"/>
              <a:t>sizes</a:t>
            </a:r>
            <a:endParaRPr lang="de-DE" dirty="0" smtClean="0"/>
          </a:p>
          <a:p>
            <a:pPr lvl="2"/>
            <a:r>
              <a:rPr lang="de-DE" dirty="0" smtClean="0"/>
              <a:t>Special-</a:t>
            </a:r>
            <a:r>
              <a:rPr lang="de-DE" dirty="0" err="1" smtClean="0"/>
              <a:t>case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corners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Obstacle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Wall </a:t>
            </a:r>
            <a:r>
              <a:rPr lang="de-DE" dirty="0" err="1" smtClean="0"/>
              <a:t>Avoidance</a:t>
            </a:r>
            <a:endParaRPr lang="de-DE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988840"/>
            <a:ext cx="303847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437112"/>
            <a:ext cx="13525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606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(</a:t>
            </a:r>
            <a:r>
              <a:rPr lang="de-DE" dirty="0" err="1" smtClean="0"/>
              <a:t>Weighted</a:t>
            </a:r>
            <a:r>
              <a:rPr lang="de-DE" dirty="0" smtClean="0"/>
              <a:t>) </a:t>
            </a:r>
            <a:r>
              <a:rPr lang="de-DE" dirty="0" err="1" smtClean="0"/>
              <a:t>blending</a:t>
            </a:r>
            <a:endParaRPr lang="de-DE" dirty="0" smtClean="0"/>
          </a:p>
          <a:p>
            <a:pPr lvl="1"/>
            <a:r>
              <a:rPr lang="de-DE" dirty="0" smtClean="0"/>
              <a:t>Take </a:t>
            </a:r>
            <a:r>
              <a:rPr lang="de-DE" dirty="0" err="1" smtClean="0"/>
              <a:t>the</a:t>
            </a:r>
            <a:r>
              <a:rPr lang="de-DE" dirty="0" smtClean="0"/>
              <a:t> (</a:t>
            </a:r>
            <a:r>
              <a:rPr lang="de-DE" dirty="0" err="1" smtClean="0"/>
              <a:t>weighted</a:t>
            </a:r>
            <a:r>
              <a:rPr lang="de-DE" dirty="0" smtClean="0"/>
              <a:t>) </a:t>
            </a:r>
            <a:r>
              <a:rPr lang="de-DE" dirty="0" err="1" smtClean="0"/>
              <a:t>average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basic</a:t>
            </a:r>
            <a:r>
              <a:rPr lang="de-DE" dirty="0" smtClean="0"/>
              <a:t> </a:t>
            </a:r>
            <a:r>
              <a:rPr lang="de-DE" dirty="0" err="1" smtClean="0"/>
              <a:t>steerings</a:t>
            </a:r>
            <a:endParaRPr lang="de-DE" dirty="0"/>
          </a:p>
          <a:p>
            <a:pPr lvl="1"/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weights</a:t>
            </a:r>
            <a:r>
              <a:rPr lang="de-DE" dirty="0" smtClean="0"/>
              <a:t>?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weights</a:t>
            </a:r>
            <a:r>
              <a:rPr lang="de-DE" dirty="0" smtClean="0"/>
              <a:t>?</a:t>
            </a:r>
          </a:p>
          <a:p>
            <a:pPr lvl="1"/>
            <a:endParaRPr lang="de-DE" dirty="0" smtClean="0"/>
          </a:p>
          <a:p>
            <a:r>
              <a:rPr lang="de-DE" dirty="0" err="1" smtClean="0"/>
              <a:t>Flocking</a:t>
            </a:r>
            <a:endParaRPr lang="de-DE" dirty="0" smtClean="0"/>
          </a:p>
          <a:p>
            <a:pPr lvl="1"/>
            <a:r>
              <a:rPr lang="de-DE" dirty="0" smtClean="0"/>
              <a:t>Simulation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fish</a:t>
            </a:r>
            <a:r>
              <a:rPr lang="de-DE" dirty="0" smtClean="0"/>
              <a:t> </a:t>
            </a:r>
            <a:r>
              <a:rPr lang="de-DE" dirty="0" err="1" smtClean="0"/>
              <a:t>schools</a:t>
            </a:r>
            <a:r>
              <a:rPr lang="de-DE" dirty="0" smtClean="0"/>
              <a:t>, </a:t>
            </a:r>
            <a:r>
              <a:rPr lang="de-DE" dirty="0" err="1" smtClean="0"/>
              <a:t>bird</a:t>
            </a:r>
            <a:r>
              <a:rPr lang="de-DE" dirty="0" smtClean="0"/>
              <a:t> </a:t>
            </a:r>
            <a:r>
              <a:rPr lang="de-DE" dirty="0" err="1" smtClean="0"/>
              <a:t>flocks</a:t>
            </a:r>
            <a:r>
              <a:rPr lang="de-DE" dirty="0" smtClean="0"/>
              <a:t>, …</a:t>
            </a:r>
          </a:p>
          <a:p>
            <a:pPr lvl="1"/>
            <a:r>
              <a:rPr lang="de-DE" dirty="0" err="1" smtClean="0"/>
              <a:t>Simulated</a:t>
            </a:r>
            <a:r>
              <a:rPr lang="de-DE" dirty="0" smtClean="0"/>
              <a:t> </a:t>
            </a:r>
            <a:r>
              <a:rPr lang="de-DE" dirty="0" err="1" smtClean="0"/>
              <a:t>entities</a:t>
            </a:r>
            <a:r>
              <a:rPr lang="de-DE" dirty="0" smtClean="0"/>
              <a:t> </a:t>
            </a:r>
            <a:r>
              <a:rPr lang="de-DE" dirty="0" err="1" smtClean="0"/>
              <a:t>referred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boids</a:t>
            </a:r>
            <a:endParaRPr lang="de-DE" dirty="0" smtClean="0"/>
          </a:p>
          <a:p>
            <a:pPr lvl="1"/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/>
              <a:t> </a:t>
            </a:r>
            <a:r>
              <a:rPr lang="de-DE" dirty="0" smtClean="0"/>
              <a:t>Craig Reynolds, 1987</a:t>
            </a:r>
          </a:p>
          <a:p>
            <a:pPr lvl="1"/>
            <a:endParaRPr lang="de-DE" dirty="0" smtClean="0"/>
          </a:p>
          <a:p>
            <a:pPr lvl="1"/>
            <a:r>
              <a:rPr lang="de-DE" dirty="0" err="1" smtClean="0"/>
              <a:t>Blend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3 </a:t>
            </a:r>
            <a:r>
              <a:rPr lang="de-DE" dirty="0" err="1" smtClean="0"/>
              <a:t>steering</a:t>
            </a:r>
            <a:r>
              <a:rPr lang="de-DE" dirty="0" smtClean="0"/>
              <a:t> </a:t>
            </a:r>
            <a:r>
              <a:rPr lang="de-DE" dirty="0" err="1" smtClean="0"/>
              <a:t>factors</a:t>
            </a:r>
            <a:endParaRPr lang="de-DE" dirty="0"/>
          </a:p>
          <a:p>
            <a:pPr lvl="2"/>
            <a:r>
              <a:rPr lang="de-DE" dirty="0" smtClean="0"/>
              <a:t>Separation (</a:t>
            </a:r>
            <a:r>
              <a:rPr lang="de-DE" dirty="0" err="1" smtClean="0"/>
              <a:t>move</a:t>
            </a:r>
            <a:r>
              <a:rPr lang="de-DE" dirty="0" smtClean="0"/>
              <a:t> </a:t>
            </a:r>
            <a:r>
              <a:rPr lang="de-DE" dirty="0" err="1" smtClean="0"/>
              <a:t>away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close</a:t>
            </a:r>
            <a:r>
              <a:rPr lang="de-DE" dirty="0" smtClean="0"/>
              <a:t> </a:t>
            </a:r>
            <a:r>
              <a:rPr lang="de-DE" dirty="0" err="1" smtClean="0"/>
              <a:t>boids</a:t>
            </a:r>
            <a:r>
              <a:rPr lang="de-DE" dirty="0" smtClean="0"/>
              <a:t>)</a:t>
            </a:r>
          </a:p>
          <a:p>
            <a:pPr lvl="2"/>
            <a:r>
              <a:rPr lang="de-DE" dirty="0" smtClean="0"/>
              <a:t>Move in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way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flock</a:t>
            </a:r>
            <a:r>
              <a:rPr lang="de-DE" dirty="0" smtClean="0"/>
              <a:t> (</a:t>
            </a:r>
            <a:r>
              <a:rPr lang="de-DE" dirty="0" err="1" smtClean="0"/>
              <a:t>match</a:t>
            </a:r>
            <a:r>
              <a:rPr lang="de-DE" dirty="0" smtClean="0"/>
              <a:t> </a:t>
            </a:r>
            <a:r>
              <a:rPr lang="de-DE" dirty="0" err="1" smtClean="0"/>
              <a:t>avg</a:t>
            </a:r>
            <a:r>
              <a:rPr lang="de-DE" dirty="0" smtClean="0"/>
              <a:t>. </a:t>
            </a:r>
            <a:r>
              <a:rPr lang="de-DE" dirty="0" err="1"/>
              <a:t>v</a:t>
            </a:r>
            <a:r>
              <a:rPr lang="de-DE" dirty="0" err="1" smtClean="0"/>
              <a:t>elocity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orientation</a:t>
            </a:r>
            <a:r>
              <a:rPr lang="de-DE" dirty="0" smtClean="0"/>
              <a:t>)</a:t>
            </a:r>
          </a:p>
          <a:p>
            <a:pPr lvl="2"/>
            <a:r>
              <a:rPr lang="de-DE" dirty="0" err="1" smtClean="0"/>
              <a:t>Cohesion</a:t>
            </a:r>
            <a:r>
              <a:rPr lang="de-DE" dirty="0" smtClean="0"/>
              <a:t> (</a:t>
            </a:r>
            <a:r>
              <a:rPr lang="de-DE" dirty="0" err="1" smtClean="0"/>
              <a:t>steer</a:t>
            </a:r>
            <a:r>
              <a:rPr lang="de-DE" dirty="0" smtClean="0"/>
              <a:t> </a:t>
            </a:r>
            <a:r>
              <a:rPr lang="de-DE" dirty="0" err="1" smtClean="0"/>
              <a:t>towards</a:t>
            </a:r>
            <a:r>
              <a:rPr lang="de-DE" dirty="0" smtClean="0"/>
              <a:t> </a:t>
            </a:r>
            <a:r>
              <a:rPr lang="de-DE" dirty="0" err="1" smtClean="0"/>
              <a:t>center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flock</a:t>
            </a:r>
            <a:r>
              <a:rPr lang="de-DE" dirty="0" smtClean="0"/>
              <a:t>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Combining</a:t>
            </a:r>
            <a:r>
              <a:rPr lang="de-DE" dirty="0" smtClean="0"/>
              <a:t> </a:t>
            </a:r>
            <a:r>
              <a:rPr lang="de-DE" dirty="0" err="1" smtClean="0"/>
              <a:t>steering</a:t>
            </a:r>
            <a:r>
              <a:rPr lang="de-DE" dirty="0" smtClean="0"/>
              <a:t> </a:t>
            </a:r>
            <a:r>
              <a:rPr lang="de-DE" dirty="0" err="1" smtClean="0"/>
              <a:t>behaviours</a:t>
            </a:r>
            <a:endParaRPr lang="de-DE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068960"/>
            <a:ext cx="344805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143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de-DE" dirty="0" err="1" smtClean="0"/>
              <a:t>Equilibria</a:t>
            </a:r>
            <a:endParaRPr lang="de-DE" dirty="0" smtClean="0"/>
          </a:p>
          <a:p>
            <a:pPr lvl="1"/>
            <a:r>
              <a:rPr lang="de-DE" dirty="0" err="1" smtClean="0"/>
              <a:t>Conflicting</a:t>
            </a:r>
            <a:r>
              <a:rPr lang="de-DE" dirty="0" smtClean="0"/>
              <a:t> </a:t>
            </a:r>
            <a:r>
              <a:rPr lang="de-DE" dirty="0" err="1" smtClean="0"/>
              <a:t>steering</a:t>
            </a:r>
            <a:r>
              <a:rPr lang="de-DE" dirty="0" smtClean="0"/>
              <a:t> </a:t>
            </a:r>
            <a:r>
              <a:rPr lang="de-DE" dirty="0" err="1" smtClean="0"/>
              <a:t>behaviours</a:t>
            </a:r>
            <a:r>
              <a:rPr lang="de-DE" dirty="0" smtClean="0"/>
              <a:t> </a:t>
            </a:r>
            <a:r>
              <a:rPr lang="de-DE" dirty="0" err="1" smtClean="0"/>
              <a:t>lead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deadlocks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Unstable</a:t>
            </a:r>
            <a:r>
              <a:rPr lang="de-DE" dirty="0" smtClean="0"/>
              <a:t> </a:t>
            </a:r>
            <a:r>
              <a:rPr lang="de-DE" dirty="0" err="1" smtClean="0"/>
              <a:t>equilibria</a:t>
            </a:r>
            <a:endParaRPr lang="de-DE" dirty="0" smtClean="0"/>
          </a:p>
          <a:p>
            <a:pPr lvl="1"/>
            <a:r>
              <a:rPr lang="de-DE" dirty="0" smtClean="0"/>
              <a:t>Situation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inpropable</a:t>
            </a:r>
            <a:endParaRPr lang="de-DE" dirty="0"/>
          </a:p>
          <a:p>
            <a:pPr lvl="1"/>
            <a:r>
              <a:rPr lang="de-DE" dirty="0" err="1" smtClean="0"/>
              <a:t>Basin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attraction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small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Stable</a:t>
            </a:r>
            <a:r>
              <a:rPr lang="de-DE" dirty="0" smtClean="0"/>
              <a:t> </a:t>
            </a:r>
            <a:r>
              <a:rPr lang="de-DE" dirty="0" err="1" smtClean="0"/>
              <a:t>equilibria</a:t>
            </a:r>
            <a:endParaRPr lang="de-DE" dirty="0" smtClean="0"/>
          </a:p>
          <a:p>
            <a:pPr lvl="1"/>
            <a:r>
              <a:rPr lang="de-DE" dirty="0" err="1" smtClean="0"/>
              <a:t>Less</a:t>
            </a:r>
            <a:r>
              <a:rPr lang="de-DE" dirty="0" smtClean="0"/>
              <a:t> </a:t>
            </a:r>
            <a:r>
              <a:rPr lang="de-DE" dirty="0" err="1" smtClean="0"/>
              <a:t>likely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broken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numerical</a:t>
            </a:r>
            <a:r>
              <a:rPr lang="de-DE" dirty="0" smtClean="0"/>
              <a:t> </a:t>
            </a:r>
            <a:r>
              <a:rPr lang="de-DE" dirty="0" err="1" smtClean="0"/>
              <a:t>inaccuracies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Combining</a:t>
            </a:r>
            <a:r>
              <a:rPr lang="de-DE" dirty="0" smtClean="0"/>
              <a:t> </a:t>
            </a:r>
            <a:r>
              <a:rPr lang="de-DE" dirty="0" err="1" smtClean="0"/>
              <a:t>steering</a:t>
            </a:r>
            <a:r>
              <a:rPr lang="de-DE" dirty="0" smtClean="0"/>
              <a:t> </a:t>
            </a:r>
            <a:r>
              <a:rPr lang="de-DE" dirty="0" err="1" smtClean="0"/>
              <a:t>behaviours</a:t>
            </a:r>
            <a:endParaRPr lang="de-DE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924944"/>
            <a:ext cx="35814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97" y="4293096"/>
            <a:ext cx="326707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335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priorities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steering</a:t>
            </a:r>
            <a:r>
              <a:rPr lang="de-DE" dirty="0" smtClean="0"/>
              <a:t> </a:t>
            </a:r>
            <a:r>
              <a:rPr lang="de-DE" dirty="0" err="1" smtClean="0"/>
              <a:t>behaviours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E.g. </a:t>
            </a:r>
            <a:r>
              <a:rPr lang="de-DE" dirty="0" err="1" smtClean="0"/>
              <a:t>collision</a:t>
            </a:r>
            <a:r>
              <a:rPr lang="de-DE" dirty="0" smtClean="0"/>
              <a:t> </a:t>
            </a:r>
            <a:r>
              <a:rPr lang="de-DE" dirty="0" err="1" smtClean="0"/>
              <a:t>avoidance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priority</a:t>
            </a:r>
            <a:r>
              <a:rPr lang="de-DE" dirty="0" smtClean="0"/>
              <a:t>,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an </a:t>
            </a:r>
            <a:r>
              <a:rPr lang="de-DE" dirty="0" err="1" smtClean="0"/>
              <a:t>output</a:t>
            </a:r>
            <a:r>
              <a:rPr lang="de-DE" dirty="0" smtClean="0"/>
              <a:t>,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taken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Can still </a:t>
            </a:r>
            <a:r>
              <a:rPr lang="de-DE" dirty="0" err="1" smtClean="0"/>
              <a:t>oscillate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stable</a:t>
            </a:r>
            <a:r>
              <a:rPr lang="de-DE" dirty="0" smtClean="0"/>
              <a:t> </a:t>
            </a:r>
            <a:r>
              <a:rPr lang="de-DE" dirty="0" err="1" smtClean="0"/>
              <a:t>equilibria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Priorities</a:t>
            </a:r>
            <a:endParaRPr lang="de-DE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717032"/>
            <a:ext cx="358140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67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Communication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steering</a:t>
            </a:r>
            <a:r>
              <a:rPr lang="de-DE" dirty="0" smtClean="0"/>
              <a:t> </a:t>
            </a:r>
            <a:r>
              <a:rPr lang="de-DE" dirty="0" err="1" smtClean="0"/>
              <a:t>behaviours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Cooperative</a:t>
            </a:r>
            <a:r>
              <a:rPr lang="de-DE" dirty="0" smtClean="0"/>
              <a:t> </a:t>
            </a:r>
            <a:r>
              <a:rPr lang="de-DE" dirty="0" err="1" smtClean="0"/>
              <a:t>arbitration</a:t>
            </a:r>
            <a:endParaRPr lang="de-DE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803067"/>
            <a:ext cx="183832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001" y="2117392"/>
            <a:ext cx="223837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385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Pathfinding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 bwMode="auto">
          <a:xfrm>
            <a:off x="2991005" y="1966958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Execution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management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830399" y="3096123"/>
            <a:ext cx="2880320" cy="50405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Strategy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830399" y="4159029"/>
            <a:ext cx="2880320" cy="50405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Decision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making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2830399" y="4663085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Movement</a:t>
            </a:r>
          </a:p>
        </p:txBody>
      </p:sp>
      <p:sp>
        <p:nvSpPr>
          <p:cNvPr id="9" name="Rechteck 8"/>
          <p:cNvSpPr/>
          <p:nvPr/>
        </p:nvSpPr>
        <p:spPr bwMode="auto">
          <a:xfrm>
            <a:off x="1901490" y="5445224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Animation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5004048" y="5445433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Physics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 rot="16200000">
            <a:off x="-504564" y="3659146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World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interface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6372200" y="3567289"/>
            <a:ext cx="2679104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creation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372200" y="4104313"/>
            <a:ext cx="2679104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Scripting</a:t>
            </a:r>
          </a:p>
        </p:txBody>
      </p:sp>
      <p:sp>
        <p:nvSpPr>
          <p:cNvPr id="14" name="Rechteck 13"/>
          <p:cNvSpPr/>
          <p:nvPr/>
        </p:nvSpPr>
        <p:spPr>
          <a:xfrm>
            <a:off x="251520" y="1772816"/>
            <a:ext cx="1512168" cy="60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>
                <a:solidFill>
                  <a:srgbClr val="000000"/>
                </a:solidFill>
              </a:rPr>
              <a:t>AI </a:t>
            </a:r>
            <a:r>
              <a:rPr lang="de-DE" dirty="0" err="1">
                <a:solidFill>
                  <a:srgbClr val="000000"/>
                </a:solidFill>
              </a:rPr>
              <a:t>gets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its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endParaRPr lang="de-DE" dirty="0">
              <a:solidFill>
                <a:srgbClr val="000000"/>
              </a:solidFill>
            </a:endParaRPr>
          </a:p>
          <a:p>
            <a:pPr lvl="0"/>
            <a:r>
              <a:rPr lang="de-DE" dirty="0" err="1">
                <a:solidFill>
                  <a:srgbClr val="000000"/>
                </a:solidFill>
              </a:rPr>
              <a:t>information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522953" y="1626708"/>
            <a:ext cx="3816424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 smtClean="0">
                <a:solidFill>
                  <a:srgbClr val="000000"/>
                </a:solidFill>
              </a:rPr>
              <a:t>AI </a:t>
            </a:r>
            <a:r>
              <a:rPr lang="de-DE" dirty="0" err="1" smtClean="0">
                <a:solidFill>
                  <a:srgbClr val="000000"/>
                </a:solidFill>
              </a:rPr>
              <a:t>gets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given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processor</a:t>
            </a:r>
            <a:r>
              <a:rPr lang="de-DE" dirty="0" smtClean="0">
                <a:solidFill>
                  <a:srgbClr val="000000"/>
                </a:solidFill>
              </a:rPr>
              <a:t> time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16" name="Gruppieren 15"/>
          <p:cNvGrpSpPr/>
          <p:nvPr/>
        </p:nvGrpSpPr>
        <p:grpSpPr>
          <a:xfrm>
            <a:off x="2591780" y="2684244"/>
            <a:ext cx="3528392" cy="1152830"/>
            <a:chOff x="3059832" y="2758344"/>
            <a:chExt cx="3528392" cy="1152830"/>
          </a:xfrm>
        </p:grpSpPr>
        <p:sp>
          <p:nvSpPr>
            <p:cNvPr id="17" name="Rechteck 16"/>
            <p:cNvSpPr/>
            <p:nvPr/>
          </p:nvSpPr>
          <p:spPr bwMode="auto">
            <a:xfrm>
              <a:off x="3059832" y="2933328"/>
              <a:ext cx="3528392" cy="977846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3226443" y="2758344"/>
              <a:ext cx="1512168" cy="3499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/>
              <a:r>
                <a:rPr lang="de-DE" dirty="0" smtClean="0">
                  <a:solidFill>
                    <a:srgbClr val="000000"/>
                  </a:solidFill>
                </a:rPr>
                <a:t>Group AI</a:t>
              </a:r>
              <a:endParaRPr lang="de-DE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2591780" y="3751966"/>
            <a:ext cx="3528392" cy="1525268"/>
            <a:chOff x="3059832" y="2758344"/>
            <a:chExt cx="3528392" cy="1525268"/>
          </a:xfrm>
        </p:grpSpPr>
        <p:sp>
          <p:nvSpPr>
            <p:cNvPr id="20" name="Rechteck 19"/>
            <p:cNvSpPr/>
            <p:nvPr/>
          </p:nvSpPr>
          <p:spPr bwMode="auto">
            <a:xfrm>
              <a:off x="3059832" y="2933328"/>
              <a:ext cx="3528392" cy="1350284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3226443" y="2758344"/>
              <a:ext cx="1512168" cy="3499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/>
              <a:r>
                <a:rPr lang="de-DE" dirty="0" err="1" smtClean="0">
                  <a:solidFill>
                    <a:srgbClr val="000000"/>
                  </a:solidFill>
                </a:rPr>
                <a:t>Character</a:t>
              </a:r>
              <a:r>
                <a:rPr lang="de-DE" dirty="0" smtClean="0">
                  <a:solidFill>
                    <a:srgbClr val="000000"/>
                  </a:solidFill>
                </a:rPr>
                <a:t> AI</a:t>
              </a:r>
              <a:endParaRPr lang="de-DE" dirty="0">
                <a:solidFill>
                  <a:srgbClr val="000000"/>
                </a:solidFill>
              </a:endParaRPr>
            </a:p>
          </p:txBody>
        </p:sp>
      </p:grpSp>
      <p:sp>
        <p:nvSpPr>
          <p:cNvPr id="22" name="Rechteck 21"/>
          <p:cNvSpPr/>
          <p:nvPr/>
        </p:nvSpPr>
        <p:spPr>
          <a:xfrm>
            <a:off x="2748938" y="6021288"/>
            <a:ext cx="3816424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 smtClean="0">
                <a:solidFill>
                  <a:srgbClr val="000000"/>
                </a:solidFill>
              </a:rPr>
              <a:t>AI </a:t>
            </a:r>
            <a:r>
              <a:rPr lang="de-DE" dirty="0" err="1" smtClean="0">
                <a:solidFill>
                  <a:srgbClr val="000000"/>
                </a:solidFill>
              </a:rPr>
              <a:t>gets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turned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into</a:t>
            </a:r>
            <a:r>
              <a:rPr lang="de-DE" dirty="0" smtClean="0">
                <a:solidFill>
                  <a:srgbClr val="000000"/>
                </a:solidFill>
              </a:rPr>
              <a:t> on-screen </a:t>
            </a:r>
            <a:r>
              <a:rPr lang="de-DE" dirty="0" err="1" smtClean="0">
                <a:solidFill>
                  <a:srgbClr val="000000"/>
                </a:solidFill>
              </a:rPr>
              <a:t>action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6368930" y="4661884"/>
            <a:ext cx="2682374" cy="60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 smtClean="0">
                <a:solidFill>
                  <a:srgbClr val="000000"/>
                </a:solidFill>
              </a:rPr>
              <a:t>AI </a:t>
            </a:r>
            <a:r>
              <a:rPr lang="de-DE" dirty="0" err="1" smtClean="0">
                <a:solidFill>
                  <a:srgbClr val="000000"/>
                </a:solidFill>
              </a:rPr>
              <a:t>has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implications</a:t>
            </a:r>
            <a:endParaRPr lang="de-DE" dirty="0" smtClean="0">
              <a:solidFill>
                <a:srgbClr val="000000"/>
              </a:solidFill>
            </a:endParaRPr>
          </a:p>
          <a:p>
            <a:pPr lvl="0"/>
            <a:r>
              <a:rPr lang="de-DE" dirty="0" err="1" smtClean="0">
                <a:solidFill>
                  <a:srgbClr val="000000"/>
                </a:solidFill>
              </a:rPr>
              <a:t>for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related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technologies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4876355" y="4602092"/>
            <a:ext cx="1463022" cy="4505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Pathfinding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4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Lecture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Exercise</a:t>
            </a:r>
            <a:r>
              <a:rPr lang="de-DE" dirty="0" smtClean="0"/>
              <a:t> 15, Scripting</a:t>
            </a:r>
          </a:p>
          <a:p>
            <a:pPr lvl="1"/>
            <a:r>
              <a:rPr lang="de-DE" dirty="0" smtClean="0"/>
              <a:t>will </a:t>
            </a:r>
            <a:r>
              <a:rPr lang="de-DE" dirty="0" err="1" smtClean="0"/>
              <a:t>be</a:t>
            </a:r>
            <a:r>
              <a:rPr lang="de-DE" dirty="0" smtClean="0"/>
              <a:t> optional </a:t>
            </a:r>
            <a:r>
              <a:rPr lang="de-DE" dirty="0" err="1" smtClean="0"/>
              <a:t>and</a:t>
            </a:r>
            <a:r>
              <a:rPr lang="de-DE" dirty="0" smtClean="0"/>
              <a:t> not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exercise</a:t>
            </a:r>
            <a:r>
              <a:rPr lang="de-DE" dirty="0" smtClean="0"/>
              <a:t> </a:t>
            </a:r>
            <a:r>
              <a:rPr lang="de-DE" dirty="0" err="1" smtClean="0"/>
              <a:t>bonus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exam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Exercise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overall</a:t>
            </a:r>
            <a:r>
              <a:rPr lang="de-DE" dirty="0" smtClean="0"/>
              <a:t> </a:t>
            </a:r>
            <a:r>
              <a:rPr lang="de-DE" dirty="0" err="1" smtClean="0"/>
              <a:t>bonus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completed</a:t>
            </a:r>
            <a:r>
              <a:rPr lang="de-DE" dirty="0" smtClean="0"/>
              <a:t> </a:t>
            </a:r>
            <a:r>
              <a:rPr lang="de-DE" dirty="0" err="1" smtClean="0"/>
              <a:t>soon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exam</a:t>
            </a:r>
            <a:endParaRPr lang="de-DE" dirty="0" smtClean="0"/>
          </a:p>
          <a:p>
            <a:pPr lvl="1"/>
            <a:r>
              <a:rPr lang="de-DE" dirty="0" smtClean="0"/>
              <a:t>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provided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week</a:t>
            </a:r>
            <a:endParaRPr lang="de-DE" dirty="0" smtClean="0"/>
          </a:p>
          <a:p>
            <a:pPr marL="180975" lvl="1" indent="0">
              <a:buNone/>
            </a:pPr>
            <a:endParaRPr lang="de-DE" dirty="0">
              <a:solidFill>
                <a:srgbClr val="C00000"/>
              </a:solidFill>
            </a:endParaRPr>
          </a:p>
          <a:p>
            <a:r>
              <a:rPr lang="de-DE" dirty="0" smtClean="0"/>
              <a:t>Feedback</a:t>
            </a:r>
          </a:p>
          <a:p>
            <a:pPr lvl="1"/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filling</a:t>
            </a:r>
            <a:r>
              <a:rPr lang="de-DE" dirty="0" smtClean="0"/>
              <a:t> out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err="1" smtClean="0"/>
              <a:t>sheets</a:t>
            </a:r>
            <a:r>
              <a:rPr lang="de-DE" dirty="0" smtClean="0"/>
              <a:t>!</a:t>
            </a:r>
          </a:p>
          <a:p>
            <a:pPr lvl="1"/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discuss</a:t>
            </a:r>
            <a:r>
              <a:rPr lang="de-DE" dirty="0" smtClean="0"/>
              <a:t> </a:t>
            </a:r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plan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adress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news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110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Higher-level </a:t>
            </a:r>
            <a:r>
              <a:rPr lang="de-DE" dirty="0" err="1" smtClean="0"/>
              <a:t>movement</a:t>
            </a:r>
            <a:r>
              <a:rPr lang="de-DE" dirty="0" smtClean="0"/>
              <a:t> </a:t>
            </a:r>
            <a:r>
              <a:rPr lang="de-DE" dirty="0" err="1" smtClean="0"/>
              <a:t>planning</a:t>
            </a:r>
            <a:endParaRPr lang="de-DE" dirty="0" smtClean="0"/>
          </a:p>
          <a:p>
            <a:pPr lvl="1"/>
            <a:r>
              <a:rPr lang="de-DE" dirty="0" err="1" smtClean="0"/>
              <a:t>Generate</a:t>
            </a:r>
            <a:r>
              <a:rPr lang="de-DE" dirty="0" smtClean="0"/>
              <a:t> a </a:t>
            </a:r>
            <a:r>
              <a:rPr lang="de-DE" dirty="0" err="1" smtClean="0"/>
              <a:t>path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an AI </a:t>
            </a:r>
            <a:r>
              <a:rPr lang="de-DE" dirty="0" err="1" smtClean="0"/>
              <a:t>to</a:t>
            </a:r>
            <a:r>
              <a:rPr lang="de-DE" dirty="0" smtClean="0"/>
              <a:t> follow</a:t>
            </a:r>
          </a:p>
          <a:p>
            <a:pPr lvl="1"/>
            <a:endParaRPr lang="de-DE" dirty="0"/>
          </a:p>
          <a:p>
            <a:r>
              <a:rPr lang="de-DE" dirty="0" err="1" smtClean="0"/>
              <a:t>Based</a:t>
            </a:r>
            <a:r>
              <a:rPr lang="de-DE" dirty="0" smtClean="0"/>
              <a:t> on a </a:t>
            </a:r>
            <a:r>
              <a:rPr lang="de-DE" dirty="0" err="1" smtClean="0"/>
              <a:t>graph</a:t>
            </a:r>
            <a:endParaRPr lang="de-DE" dirty="0" smtClean="0"/>
          </a:p>
          <a:p>
            <a:pPr lvl="1"/>
            <a:r>
              <a:rPr lang="de-DE" dirty="0" smtClean="0"/>
              <a:t>Basic </a:t>
            </a:r>
            <a:r>
              <a:rPr lang="de-DE" dirty="0" err="1" smtClean="0"/>
              <a:t>connectivity</a:t>
            </a:r>
            <a:r>
              <a:rPr lang="de-DE" dirty="0" smtClean="0"/>
              <a:t>: </a:t>
            </a:r>
            <a:r>
              <a:rPr lang="de-DE" dirty="0" err="1" smtClean="0"/>
              <a:t>point</a:t>
            </a:r>
            <a:r>
              <a:rPr lang="de-DE" dirty="0" smtClean="0"/>
              <a:t> B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reached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connection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endParaRPr lang="de-DE" dirty="0" smtClean="0"/>
          </a:p>
          <a:p>
            <a:pPr lvl="1"/>
            <a:r>
              <a:rPr lang="de-DE" dirty="0" err="1" smtClean="0"/>
              <a:t>Weights</a:t>
            </a:r>
            <a:r>
              <a:rPr lang="de-DE" dirty="0" smtClean="0"/>
              <a:t>/</a:t>
            </a:r>
            <a:r>
              <a:rPr lang="de-DE" dirty="0" err="1" smtClean="0"/>
              <a:t>costs</a:t>
            </a:r>
            <a:r>
              <a:rPr lang="de-DE" dirty="0" smtClean="0"/>
              <a:t>: </a:t>
            </a:r>
            <a:r>
              <a:rPr lang="de-DE" dirty="0" err="1" smtClean="0"/>
              <a:t>How</a:t>
            </a:r>
            <a:r>
              <a:rPr lang="de-DE" dirty="0" smtClean="0"/>
              <a:t> „</a:t>
            </a:r>
            <a:r>
              <a:rPr lang="de-DE" dirty="0" err="1" smtClean="0"/>
              <a:t>hard</a:t>
            </a:r>
            <a:r>
              <a:rPr lang="de-DE" dirty="0" smtClean="0"/>
              <a:t>“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 </a:t>
            </a:r>
            <a:r>
              <a:rPr lang="de-DE" dirty="0" err="1" smtClean="0"/>
              <a:t>to</a:t>
            </a:r>
            <a:r>
              <a:rPr lang="de-DE" dirty="0" smtClean="0"/>
              <a:t> B?</a:t>
            </a:r>
          </a:p>
          <a:p>
            <a:pPr lvl="1"/>
            <a:r>
              <a:rPr lang="de-DE" dirty="0" err="1" smtClean="0"/>
              <a:t>Directions</a:t>
            </a:r>
            <a:r>
              <a:rPr lang="de-DE" dirty="0" smtClean="0"/>
              <a:t>: In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direction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connection</a:t>
            </a:r>
            <a:r>
              <a:rPr lang="de-DE" dirty="0" smtClean="0"/>
              <a:t>? (E.g. </a:t>
            </a:r>
            <a:r>
              <a:rPr lang="de-DE" dirty="0" err="1" smtClean="0"/>
              <a:t>jumping</a:t>
            </a:r>
            <a:r>
              <a:rPr lang="de-DE" dirty="0" smtClean="0"/>
              <a:t> down an </a:t>
            </a:r>
            <a:r>
              <a:rPr lang="de-DE" dirty="0" err="1" smtClean="0"/>
              <a:t>unclimbable</a:t>
            </a:r>
            <a:r>
              <a:rPr lang="de-DE" dirty="0" smtClean="0"/>
              <a:t> </a:t>
            </a:r>
            <a:r>
              <a:rPr lang="de-DE" dirty="0" err="1" smtClean="0"/>
              <a:t>ledge</a:t>
            </a:r>
            <a:r>
              <a:rPr lang="de-DE" dirty="0" smtClean="0"/>
              <a:t>)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Pathfinding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018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de-DE" dirty="0" smtClean="0">
                <a:solidFill>
                  <a:srgbClr val="000000"/>
                </a:solidFill>
              </a:rPr>
              <a:t>A</a:t>
            </a:r>
            <a:r>
              <a:rPr lang="en-US" altLang="de-DE" dirty="0">
                <a:solidFill>
                  <a:srgbClr val="000000"/>
                </a:solidFill>
              </a:rPr>
              <a:t>*-</a:t>
            </a:r>
            <a:r>
              <a:rPr lang="en-US" altLang="de-DE" dirty="0" smtClean="0">
                <a:solidFill>
                  <a:srgbClr val="000000"/>
                </a:solidFill>
              </a:rPr>
              <a:t>Algorithm is the prevalent solution</a:t>
            </a:r>
          </a:p>
          <a:p>
            <a:r>
              <a:rPr lang="en-US" altLang="de-DE" dirty="0" smtClean="0">
                <a:solidFill>
                  <a:srgbClr val="000000"/>
                </a:solidFill>
              </a:rPr>
              <a:t>Not required to compute it in the exam, but you should know how it works</a:t>
            </a:r>
            <a:endParaRPr lang="en-US" altLang="de-DE" dirty="0">
              <a:solidFill>
                <a:srgbClr val="000000"/>
              </a:solidFill>
            </a:endParaRPr>
          </a:p>
          <a:p>
            <a:pPr lvl="1"/>
            <a:r>
              <a:rPr lang="en-US" altLang="de-DE" dirty="0">
                <a:solidFill>
                  <a:srgbClr val="000000"/>
                </a:solidFill>
              </a:rPr>
              <a:t>Requires an adjacent-list and</a:t>
            </a:r>
            <a:br>
              <a:rPr lang="en-US" altLang="de-DE" dirty="0">
                <a:solidFill>
                  <a:srgbClr val="000000"/>
                </a:solidFill>
              </a:rPr>
            </a:br>
            <a:r>
              <a:rPr lang="en-US" altLang="de-DE" dirty="0">
                <a:solidFill>
                  <a:srgbClr val="000000"/>
                </a:solidFill>
              </a:rPr>
              <a:t>connections between nodes (e.g. tiles)</a:t>
            </a:r>
          </a:p>
          <a:p>
            <a:pPr lvl="0"/>
            <a:endParaRPr lang="en-US" altLang="de-DE" dirty="0">
              <a:solidFill>
                <a:srgbClr val="000000"/>
              </a:solidFill>
            </a:endParaRPr>
          </a:p>
          <a:p>
            <a:pPr marL="360000" lvl="1" indent="0" defTabSz="358775">
              <a:lnSpc>
                <a:spcPct val="90000"/>
              </a:lnSpc>
              <a:buNone/>
              <a:tabLst>
                <a:tab pos="1165225" algn="l"/>
              </a:tabLst>
            </a:pPr>
            <a:r>
              <a:rPr lang="en-US" altLang="de-DE" sz="1600" dirty="0">
                <a:solidFill>
                  <a:srgbClr val="000000"/>
                </a:solidFill>
              </a:rPr>
              <a:t>calculate cost of </a:t>
            </a:r>
            <a:r>
              <a:rPr lang="en-US" altLang="de-DE" sz="1600" dirty="0" err="1">
                <a:solidFill>
                  <a:srgbClr val="000000"/>
                </a:solidFill>
              </a:rPr>
              <a:t>CurrentNode</a:t>
            </a:r>
            <a:endParaRPr lang="en-US" altLang="de-DE" sz="1600" dirty="0">
              <a:solidFill>
                <a:srgbClr val="000000"/>
              </a:solidFill>
            </a:endParaRPr>
          </a:p>
          <a:p>
            <a:pPr marL="360000" lvl="1" indent="0" defTabSz="358775">
              <a:lnSpc>
                <a:spcPct val="90000"/>
              </a:lnSpc>
              <a:buNone/>
              <a:tabLst>
                <a:tab pos="1165225" algn="l"/>
              </a:tabLst>
            </a:pPr>
            <a:r>
              <a:rPr lang="en-US" altLang="de-DE" sz="1600" dirty="0">
                <a:solidFill>
                  <a:srgbClr val="000000"/>
                </a:solidFill>
              </a:rPr>
              <a:t>add </a:t>
            </a:r>
            <a:r>
              <a:rPr lang="en-US" altLang="de-DE" sz="1600" dirty="0" err="1">
                <a:solidFill>
                  <a:srgbClr val="000000"/>
                </a:solidFill>
              </a:rPr>
              <a:t>CurrentNode</a:t>
            </a:r>
            <a:r>
              <a:rPr lang="en-US" altLang="de-DE" sz="1600" dirty="0">
                <a:solidFill>
                  <a:srgbClr val="000000"/>
                </a:solidFill>
              </a:rPr>
              <a:t> to the Open-Node-List</a:t>
            </a:r>
          </a:p>
          <a:p>
            <a:pPr marL="360000" lvl="1" indent="0" defTabSz="358775">
              <a:lnSpc>
                <a:spcPct val="90000"/>
              </a:lnSpc>
              <a:buNone/>
              <a:tabLst>
                <a:tab pos="1165225" algn="l"/>
              </a:tabLst>
            </a:pPr>
            <a:r>
              <a:rPr lang="en-US" altLang="de-DE" sz="1600" b="1" dirty="0">
                <a:solidFill>
                  <a:srgbClr val="000000"/>
                </a:solidFill>
              </a:rPr>
              <a:t>while</a:t>
            </a:r>
            <a:r>
              <a:rPr lang="en-US" altLang="de-DE" sz="1600" dirty="0">
                <a:solidFill>
                  <a:srgbClr val="000000"/>
                </a:solidFill>
              </a:rPr>
              <a:t> </a:t>
            </a:r>
            <a:r>
              <a:rPr lang="en-US" altLang="de-DE" sz="1600" b="1" dirty="0">
                <a:solidFill>
                  <a:srgbClr val="000000"/>
                </a:solidFill>
              </a:rPr>
              <a:t>(</a:t>
            </a:r>
            <a:r>
              <a:rPr lang="en-US" altLang="de-DE" sz="1600" dirty="0">
                <a:solidFill>
                  <a:srgbClr val="000000"/>
                </a:solidFill>
              </a:rPr>
              <a:t>Open-Node-List not empty</a:t>
            </a:r>
            <a:r>
              <a:rPr lang="en-US" altLang="de-DE" sz="1600" b="1" dirty="0">
                <a:solidFill>
                  <a:srgbClr val="000000"/>
                </a:solidFill>
              </a:rPr>
              <a:t>)</a:t>
            </a:r>
            <a:endParaRPr lang="en-US" altLang="de-DE" sz="1600" dirty="0">
              <a:solidFill>
                <a:srgbClr val="000000"/>
              </a:solidFill>
            </a:endParaRPr>
          </a:p>
          <a:p>
            <a:pPr marL="720000" lvl="1" indent="0" defTabSz="358775">
              <a:lnSpc>
                <a:spcPct val="90000"/>
              </a:lnSpc>
              <a:buNone/>
              <a:tabLst>
                <a:tab pos="1165225" algn="l"/>
              </a:tabLst>
            </a:pPr>
            <a:r>
              <a:rPr lang="en-US" altLang="de-DE" sz="1600" dirty="0" err="1">
                <a:solidFill>
                  <a:srgbClr val="000000"/>
                </a:solidFill>
              </a:rPr>
              <a:t>CurrentNode</a:t>
            </a:r>
            <a:r>
              <a:rPr lang="en-US" altLang="de-DE" sz="1600" dirty="0">
                <a:solidFill>
                  <a:srgbClr val="000000"/>
                </a:solidFill>
              </a:rPr>
              <a:t> = node from Open-Node-List with lowest costs</a:t>
            </a:r>
            <a:br>
              <a:rPr lang="en-US" altLang="de-DE" sz="1600" dirty="0">
                <a:solidFill>
                  <a:srgbClr val="000000"/>
                </a:solidFill>
              </a:rPr>
            </a:br>
            <a:r>
              <a:rPr lang="en-US" altLang="de-DE" sz="1600" b="1" dirty="0">
                <a:solidFill>
                  <a:srgbClr val="000000"/>
                </a:solidFill>
              </a:rPr>
              <a:t>if</a:t>
            </a:r>
            <a:r>
              <a:rPr lang="en-US" altLang="de-DE" sz="1600" dirty="0">
                <a:solidFill>
                  <a:srgbClr val="000000"/>
                </a:solidFill>
              </a:rPr>
              <a:t> </a:t>
            </a:r>
            <a:r>
              <a:rPr lang="en-US" altLang="de-DE" sz="1600" b="1" dirty="0">
                <a:solidFill>
                  <a:srgbClr val="000000"/>
                </a:solidFill>
              </a:rPr>
              <a:t>(</a:t>
            </a:r>
            <a:r>
              <a:rPr lang="en-US" altLang="de-DE" sz="1600" dirty="0" err="1">
                <a:solidFill>
                  <a:srgbClr val="000000"/>
                </a:solidFill>
              </a:rPr>
              <a:t>CurrentNode</a:t>
            </a:r>
            <a:r>
              <a:rPr lang="en-US" altLang="de-DE" sz="1600" dirty="0">
                <a:solidFill>
                  <a:srgbClr val="000000"/>
                </a:solidFill>
              </a:rPr>
              <a:t> </a:t>
            </a:r>
            <a:r>
              <a:rPr lang="en-US" altLang="de-DE" sz="1600" b="1" dirty="0">
                <a:solidFill>
                  <a:srgbClr val="000000"/>
                </a:solidFill>
              </a:rPr>
              <a:t>==</a:t>
            </a:r>
            <a:r>
              <a:rPr lang="en-US" altLang="de-DE" sz="1600" dirty="0">
                <a:solidFill>
                  <a:srgbClr val="000000"/>
                </a:solidFill>
              </a:rPr>
              <a:t> </a:t>
            </a:r>
            <a:r>
              <a:rPr lang="en-US" altLang="de-DE" sz="1600" dirty="0" err="1">
                <a:solidFill>
                  <a:srgbClr val="000000"/>
                </a:solidFill>
              </a:rPr>
              <a:t>TargetNode</a:t>
            </a:r>
            <a:r>
              <a:rPr lang="en-US" altLang="de-DE" sz="1600" b="1" dirty="0">
                <a:solidFill>
                  <a:srgbClr val="000000"/>
                </a:solidFill>
              </a:rPr>
              <a:t>)</a:t>
            </a:r>
            <a:endParaRPr lang="en-US" altLang="de-DE" sz="1600" dirty="0">
              <a:solidFill>
                <a:srgbClr val="000000"/>
              </a:solidFill>
            </a:endParaRPr>
          </a:p>
          <a:p>
            <a:pPr marL="1080000" lvl="1" indent="0" defTabSz="358775">
              <a:lnSpc>
                <a:spcPct val="90000"/>
              </a:lnSpc>
              <a:buNone/>
              <a:tabLst>
                <a:tab pos="1165225" algn="l"/>
              </a:tabLst>
            </a:pPr>
            <a:r>
              <a:rPr lang="en-US" altLang="de-DE" sz="1600" dirty="0">
                <a:solidFill>
                  <a:srgbClr val="000000"/>
                </a:solidFill>
              </a:rPr>
              <a:t>Path completed</a:t>
            </a:r>
          </a:p>
          <a:p>
            <a:pPr marL="720000" lvl="1" indent="0" defTabSz="358775">
              <a:lnSpc>
                <a:spcPct val="90000"/>
              </a:lnSpc>
              <a:buNone/>
              <a:tabLst>
                <a:tab pos="1165225" algn="l"/>
              </a:tabLst>
            </a:pPr>
            <a:r>
              <a:rPr lang="en-US" altLang="de-DE" sz="1600" b="1" dirty="0">
                <a:solidFill>
                  <a:srgbClr val="000000"/>
                </a:solidFill>
              </a:rPr>
              <a:t>else</a:t>
            </a:r>
            <a:endParaRPr lang="en-US" altLang="de-DE" sz="1600" dirty="0">
              <a:solidFill>
                <a:srgbClr val="000000"/>
              </a:solidFill>
            </a:endParaRPr>
          </a:p>
          <a:p>
            <a:pPr marL="1080000" lvl="1" indent="0" defTabSz="358775">
              <a:lnSpc>
                <a:spcPct val="90000"/>
              </a:lnSpc>
              <a:buNone/>
              <a:tabLst>
                <a:tab pos="1165225" algn="l"/>
              </a:tabLst>
            </a:pPr>
            <a:r>
              <a:rPr lang="en-US" altLang="de-DE" sz="1600" b="1" dirty="0">
                <a:solidFill>
                  <a:srgbClr val="000000"/>
                </a:solidFill>
              </a:rPr>
              <a:t>for each</a:t>
            </a:r>
            <a:r>
              <a:rPr lang="en-US" altLang="de-DE" sz="1600" dirty="0">
                <a:solidFill>
                  <a:srgbClr val="000000"/>
                </a:solidFill>
              </a:rPr>
              <a:t> </a:t>
            </a:r>
            <a:r>
              <a:rPr lang="en-US" altLang="de-DE" sz="1600" dirty="0" err="1">
                <a:solidFill>
                  <a:srgbClr val="000000"/>
                </a:solidFill>
              </a:rPr>
              <a:t>AdjacentNode</a:t>
            </a:r>
            <a:r>
              <a:rPr lang="en-US" altLang="de-DE" sz="1600" dirty="0">
                <a:solidFill>
                  <a:srgbClr val="000000"/>
                </a:solidFill>
              </a:rPr>
              <a:t> next to </a:t>
            </a:r>
            <a:r>
              <a:rPr lang="en-US" altLang="de-DE" sz="1600" dirty="0" err="1">
                <a:solidFill>
                  <a:srgbClr val="000000"/>
                </a:solidFill>
              </a:rPr>
              <a:t>CurrentNode</a:t>
            </a:r>
            <a:endParaRPr lang="en-US" altLang="de-DE" sz="1600" dirty="0">
              <a:solidFill>
                <a:srgbClr val="000000"/>
              </a:solidFill>
            </a:endParaRPr>
          </a:p>
          <a:p>
            <a:pPr marL="1440000" lvl="1" indent="0" defTabSz="358775">
              <a:lnSpc>
                <a:spcPct val="90000"/>
              </a:lnSpc>
              <a:buNone/>
              <a:tabLst>
                <a:tab pos="1165225" algn="l"/>
              </a:tabLst>
            </a:pPr>
            <a:r>
              <a:rPr lang="en-US" altLang="de-DE" sz="1600" b="1" dirty="0">
                <a:solidFill>
                  <a:srgbClr val="000000"/>
                </a:solidFill>
              </a:rPr>
              <a:t>if</a:t>
            </a:r>
            <a:r>
              <a:rPr lang="en-US" altLang="de-DE" sz="1600" dirty="0">
                <a:solidFill>
                  <a:srgbClr val="000000"/>
                </a:solidFill>
              </a:rPr>
              <a:t> </a:t>
            </a:r>
            <a:r>
              <a:rPr lang="en-US" altLang="de-DE" sz="1600" b="1" dirty="0">
                <a:solidFill>
                  <a:srgbClr val="000000"/>
                </a:solidFill>
              </a:rPr>
              <a:t>(</a:t>
            </a:r>
            <a:r>
              <a:rPr lang="en-US" altLang="de-DE" sz="1600" dirty="0" err="1">
                <a:solidFill>
                  <a:srgbClr val="000000"/>
                </a:solidFill>
              </a:rPr>
              <a:t>AdjacentNode</a:t>
            </a:r>
            <a:r>
              <a:rPr lang="en-US" altLang="de-DE" sz="1600" dirty="0">
                <a:solidFill>
                  <a:srgbClr val="000000"/>
                </a:solidFill>
              </a:rPr>
              <a:t> </a:t>
            </a:r>
            <a:r>
              <a:rPr lang="en-US" altLang="de-DE" sz="1600" b="1" dirty="0">
                <a:solidFill>
                  <a:srgbClr val="000000"/>
                </a:solidFill>
              </a:rPr>
              <a:t>not</a:t>
            </a:r>
            <a:r>
              <a:rPr lang="en-US" altLang="de-DE" sz="1600" dirty="0">
                <a:solidFill>
                  <a:srgbClr val="000000"/>
                </a:solidFill>
              </a:rPr>
              <a:t> in Open-Node-List </a:t>
            </a:r>
            <a:r>
              <a:rPr lang="en-US" altLang="de-DE" sz="1600" b="1" dirty="0">
                <a:solidFill>
                  <a:srgbClr val="000000"/>
                </a:solidFill>
              </a:rPr>
              <a:t>and</a:t>
            </a:r>
            <a:r>
              <a:rPr lang="en-US" altLang="de-DE" sz="1600" dirty="0">
                <a:solidFill>
                  <a:srgbClr val="000000"/>
                </a:solidFill>
              </a:rPr>
              <a:t> </a:t>
            </a:r>
            <a:br>
              <a:rPr lang="en-US" altLang="de-DE" sz="1600" dirty="0">
                <a:solidFill>
                  <a:srgbClr val="000000"/>
                </a:solidFill>
              </a:rPr>
            </a:br>
            <a:r>
              <a:rPr lang="en-US" altLang="de-DE" sz="1600" dirty="0" err="1">
                <a:solidFill>
                  <a:srgbClr val="000000"/>
                </a:solidFill>
              </a:rPr>
              <a:t>AdjacentNode</a:t>
            </a:r>
            <a:r>
              <a:rPr lang="en-US" altLang="de-DE" sz="1600" dirty="0">
                <a:solidFill>
                  <a:srgbClr val="000000"/>
                </a:solidFill>
              </a:rPr>
              <a:t> </a:t>
            </a:r>
            <a:r>
              <a:rPr lang="en-US" altLang="de-DE" sz="1600" b="1" dirty="0">
                <a:solidFill>
                  <a:srgbClr val="000000"/>
                </a:solidFill>
              </a:rPr>
              <a:t>not</a:t>
            </a:r>
            <a:r>
              <a:rPr lang="en-US" altLang="de-DE" sz="1600" dirty="0">
                <a:solidFill>
                  <a:srgbClr val="000000"/>
                </a:solidFill>
              </a:rPr>
              <a:t> in Visited-Node-List </a:t>
            </a:r>
            <a:r>
              <a:rPr lang="en-US" altLang="de-DE" sz="1600" b="1" dirty="0">
                <a:solidFill>
                  <a:srgbClr val="000000"/>
                </a:solidFill>
              </a:rPr>
              <a:t>and</a:t>
            </a:r>
            <a:r>
              <a:rPr lang="en-US" altLang="de-DE" sz="1600" dirty="0">
                <a:solidFill>
                  <a:srgbClr val="000000"/>
                </a:solidFill>
              </a:rPr>
              <a:t/>
            </a:r>
            <a:br>
              <a:rPr lang="en-US" altLang="de-DE" sz="1600" dirty="0">
                <a:solidFill>
                  <a:srgbClr val="000000"/>
                </a:solidFill>
              </a:rPr>
            </a:br>
            <a:r>
              <a:rPr lang="en-US" altLang="de-DE" sz="1600" dirty="0" err="1">
                <a:solidFill>
                  <a:srgbClr val="000000"/>
                </a:solidFill>
              </a:rPr>
              <a:t>AdjacentNode</a:t>
            </a:r>
            <a:r>
              <a:rPr lang="en-US" altLang="de-DE" sz="1600" dirty="0">
                <a:solidFill>
                  <a:srgbClr val="000000"/>
                </a:solidFill>
              </a:rPr>
              <a:t> </a:t>
            </a:r>
            <a:r>
              <a:rPr lang="en-US" altLang="de-DE" sz="1600" b="1" dirty="0">
                <a:solidFill>
                  <a:srgbClr val="000000"/>
                </a:solidFill>
              </a:rPr>
              <a:t>is not</a:t>
            </a:r>
            <a:r>
              <a:rPr lang="en-US" altLang="de-DE" sz="1600" dirty="0">
                <a:solidFill>
                  <a:srgbClr val="000000"/>
                </a:solidFill>
              </a:rPr>
              <a:t> an obstacle</a:t>
            </a:r>
            <a:r>
              <a:rPr lang="en-US" altLang="de-DE" sz="1600" b="1" dirty="0">
                <a:solidFill>
                  <a:srgbClr val="000000"/>
                </a:solidFill>
              </a:rPr>
              <a:t>)</a:t>
            </a:r>
          </a:p>
          <a:p>
            <a:pPr marL="1440000" lvl="1" indent="0" defTabSz="358775">
              <a:lnSpc>
                <a:spcPct val="90000"/>
              </a:lnSpc>
              <a:buNone/>
              <a:tabLst>
                <a:tab pos="1165225" algn="l"/>
              </a:tabLst>
            </a:pPr>
            <a:r>
              <a:rPr lang="en-US" altLang="de-DE" sz="1600" b="1" dirty="0">
                <a:solidFill>
                  <a:srgbClr val="000000"/>
                </a:solidFill>
              </a:rPr>
              <a:t>	</a:t>
            </a:r>
            <a:r>
              <a:rPr lang="en-US" altLang="de-DE" sz="1600" dirty="0">
                <a:solidFill>
                  <a:srgbClr val="000000"/>
                </a:solidFill>
              </a:rPr>
              <a:t>calculate cost of </a:t>
            </a:r>
            <a:r>
              <a:rPr lang="en-US" altLang="de-DE" sz="1600" dirty="0" err="1">
                <a:solidFill>
                  <a:srgbClr val="000000"/>
                </a:solidFill>
              </a:rPr>
              <a:t>AdjacentNode</a:t>
            </a:r>
            <a:endParaRPr lang="en-US" altLang="de-DE" sz="1600" dirty="0">
              <a:solidFill>
                <a:srgbClr val="000000"/>
              </a:solidFill>
            </a:endParaRPr>
          </a:p>
          <a:p>
            <a:pPr marL="1800000" lvl="1" indent="0" defTabSz="358775">
              <a:lnSpc>
                <a:spcPct val="90000"/>
              </a:lnSpc>
              <a:buNone/>
              <a:tabLst>
                <a:tab pos="1165225" algn="l"/>
              </a:tabLst>
            </a:pPr>
            <a:r>
              <a:rPr lang="en-US" altLang="de-DE" sz="1600" dirty="0">
                <a:solidFill>
                  <a:srgbClr val="000000"/>
                </a:solidFill>
              </a:rPr>
              <a:t>link </a:t>
            </a:r>
            <a:r>
              <a:rPr lang="en-US" altLang="de-DE" sz="1600" dirty="0" err="1">
                <a:solidFill>
                  <a:srgbClr val="000000"/>
                </a:solidFill>
              </a:rPr>
              <a:t>AdjacentNode</a:t>
            </a:r>
            <a:r>
              <a:rPr lang="en-US" altLang="de-DE" sz="1600" dirty="0">
                <a:solidFill>
                  <a:srgbClr val="000000"/>
                </a:solidFill>
              </a:rPr>
              <a:t> to </a:t>
            </a:r>
            <a:r>
              <a:rPr lang="en-US" altLang="de-DE" sz="1600" dirty="0" err="1">
                <a:solidFill>
                  <a:srgbClr val="000000"/>
                </a:solidFill>
              </a:rPr>
              <a:t>CurrentNode</a:t>
            </a:r>
            <a:endParaRPr lang="en-US" altLang="de-DE" sz="1600" dirty="0">
              <a:solidFill>
                <a:srgbClr val="000000"/>
              </a:solidFill>
            </a:endParaRPr>
          </a:p>
          <a:p>
            <a:pPr marL="1440000" lvl="1" indent="0" defTabSz="358775">
              <a:lnSpc>
                <a:spcPct val="90000"/>
              </a:lnSpc>
              <a:buNone/>
              <a:tabLst>
                <a:tab pos="1165225" algn="l"/>
              </a:tabLst>
            </a:pPr>
            <a:r>
              <a:rPr lang="en-US" altLang="de-DE" sz="1600" dirty="0">
                <a:solidFill>
                  <a:srgbClr val="000000"/>
                </a:solidFill>
              </a:rPr>
              <a:t>	add </a:t>
            </a:r>
            <a:r>
              <a:rPr lang="en-US" altLang="de-DE" sz="1600" dirty="0" err="1">
                <a:solidFill>
                  <a:srgbClr val="000000"/>
                </a:solidFill>
              </a:rPr>
              <a:t>AdjacentNode</a:t>
            </a:r>
            <a:r>
              <a:rPr lang="en-US" altLang="de-DE" sz="1600" dirty="0">
                <a:solidFill>
                  <a:srgbClr val="000000"/>
                </a:solidFill>
              </a:rPr>
              <a:t> to Open-Node-List</a:t>
            </a:r>
          </a:p>
          <a:p>
            <a:pPr marL="1080000" lvl="1" indent="0" defTabSz="358775">
              <a:lnSpc>
                <a:spcPct val="90000"/>
              </a:lnSpc>
              <a:buNone/>
              <a:tabLst>
                <a:tab pos="1165225" algn="l"/>
              </a:tabLst>
            </a:pPr>
            <a:r>
              <a:rPr lang="en-US" altLang="de-DE" sz="1600" dirty="0">
                <a:solidFill>
                  <a:srgbClr val="000000"/>
                </a:solidFill>
              </a:rPr>
              <a:t>add </a:t>
            </a:r>
            <a:r>
              <a:rPr lang="en-US" altLang="de-DE" sz="1600" dirty="0" err="1">
                <a:solidFill>
                  <a:srgbClr val="000000"/>
                </a:solidFill>
              </a:rPr>
              <a:t>CurrentNode</a:t>
            </a:r>
            <a:r>
              <a:rPr lang="en-US" altLang="de-DE" sz="1600" dirty="0">
                <a:solidFill>
                  <a:srgbClr val="000000"/>
                </a:solidFill>
              </a:rPr>
              <a:t> to Visited-Node-List</a:t>
            </a:r>
          </a:p>
          <a:p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a </a:t>
            </a:r>
            <a:r>
              <a:rPr lang="de-DE" dirty="0" err="1" smtClean="0"/>
              <a:t>path</a:t>
            </a:r>
            <a:endParaRPr lang="de-DE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788" y="2204864"/>
            <a:ext cx="1664805" cy="1664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7018318" y="4231284"/>
            <a:ext cx="1645420" cy="1701294"/>
            <a:chOff x="4125" y="2521"/>
            <a:chExt cx="1443" cy="1492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5" y="2521"/>
              <a:ext cx="1443" cy="14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4198" y="2765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4343" y="26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V="1">
              <a:off x="4484" y="26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V="1">
              <a:off x="4624" y="26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V="1">
              <a:off x="4770" y="2608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910" y="2608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5055" y="2871"/>
              <a:ext cx="0" cy="1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914" y="2877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 flipV="1">
              <a:off x="4773" y="2877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V="1">
              <a:off x="5201" y="2732"/>
              <a:ext cx="0" cy="1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V="1">
              <a:off x="5335" y="2722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 flipV="1">
              <a:off x="5335" y="2931"/>
              <a:ext cx="0" cy="1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 flipV="1">
              <a:off x="5200" y="3088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 flipV="1">
              <a:off x="5059" y="3088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V="1">
              <a:off x="4908" y="3076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 flipV="1">
              <a:off x="4762" y="3076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V="1">
              <a:off x="5199" y="3173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V="1">
              <a:off x="5049" y="3769"/>
              <a:ext cx="0" cy="1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 flipV="1">
              <a:off x="5200" y="3775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 flipV="1">
              <a:off x="4488" y="3780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 flipV="1">
              <a:off x="4341" y="3769"/>
              <a:ext cx="0" cy="1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28"/>
            <p:cNvSpPr>
              <a:spLocks noChangeShapeType="1"/>
            </p:cNvSpPr>
            <p:nvPr/>
          </p:nvSpPr>
          <p:spPr bwMode="auto">
            <a:xfrm flipV="1">
              <a:off x="4341" y="3646"/>
              <a:ext cx="0" cy="1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 flipV="1">
              <a:off x="4487" y="3646"/>
              <a:ext cx="0" cy="1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 flipV="1">
              <a:off x="4487" y="3346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31"/>
            <p:cNvSpPr>
              <a:spLocks noChangeShapeType="1"/>
            </p:cNvSpPr>
            <p:nvPr/>
          </p:nvSpPr>
          <p:spPr bwMode="auto">
            <a:xfrm flipV="1">
              <a:off x="4346" y="3490"/>
              <a:ext cx="0" cy="1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 flipV="1">
              <a:off x="4201" y="3496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 flipV="1">
              <a:off x="5194" y="353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 flipV="1">
              <a:off x="5339" y="353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 flipV="1">
              <a:off x="5339" y="3346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 flipV="1">
              <a:off x="5474" y="3351"/>
              <a:ext cx="0" cy="1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4255" y="3786"/>
              <a:ext cx="8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5357" y="3781"/>
              <a:ext cx="8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>
              <a:off x="5357" y="3636"/>
              <a:ext cx="8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40"/>
            <p:cNvSpPr>
              <a:spLocks noChangeShapeType="1"/>
            </p:cNvSpPr>
            <p:nvPr/>
          </p:nvSpPr>
          <p:spPr bwMode="auto">
            <a:xfrm>
              <a:off x="5237" y="3346"/>
              <a:ext cx="8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41"/>
            <p:cNvSpPr>
              <a:spLocks noChangeShapeType="1"/>
            </p:cNvSpPr>
            <p:nvPr/>
          </p:nvSpPr>
          <p:spPr bwMode="auto">
            <a:xfrm>
              <a:off x="5377" y="2899"/>
              <a:ext cx="8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42"/>
            <p:cNvSpPr>
              <a:spLocks noChangeShapeType="1"/>
            </p:cNvSpPr>
            <p:nvPr/>
          </p:nvSpPr>
          <p:spPr bwMode="auto">
            <a:xfrm>
              <a:off x="4634" y="3044"/>
              <a:ext cx="8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43"/>
            <p:cNvSpPr>
              <a:spLocks noChangeShapeType="1"/>
            </p:cNvSpPr>
            <p:nvPr/>
          </p:nvSpPr>
          <p:spPr bwMode="auto">
            <a:xfrm>
              <a:off x="4962" y="2603"/>
              <a:ext cx="8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44"/>
            <p:cNvSpPr>
              <a:spLocks noChangeShapeType="1"/>
            </p:cNvSpPr>
            <p:nvPr/>
          </p:nvSpPr>
          <p:spPr bwMode="auto">
            <a:xfrm>
              <a:off x="4536" y="3489"/>
              <a:ext cx="8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5"/>
            <p:cNvSpPr>
              <a:spLocks noChangeShapeType="1"/>
            </p:cNvSpPr>
            <p:nvPr/>
          </p:nvSpPr>
          <p:spPr bwMode="auto">
            <a:xfrm>
              <a:off x="4531" y="3640"/>
              <a:ext cx="8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46"/>
            <p:cNvSpPr>
              <a:spLocks noChangeShapeType="1"/>
            </p:cNvSpPr>
            <p:nvPr/>
          </p:nvSpPr>
          <p:spPr bwMode="auto">
            <a:xfrm>
              <a:off x="4526" y="3936"/>
              <a:ext cx="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47"/>
            <p:cNvSpPr>
              <a:spLocks noChangeShapeType="1"/>
            </p:cNvSpPr>
            <p:nvPr/>
          </p:nvSpPr>
          <p:spPr bwMode="auto">
            <a:xfrm>
              <a:off x="4926" y="3930"/>
              <a:ext cx="8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48"/>
            <p:cNvSpPr>
              <a:spLocks noChangeShapeType="1"/>
            </p:cNvSpPr>
            <p:nvPr/>
          </p:nvSpPr>
          <p:spPr bwMode="auto">
            <a:xfrm>
              <a:off x="4353" y="3490"/>
              <a:ext cx="8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49"/>
            <p:cNvSpPr>
              <a:spLocks noChangeShapeType="1"/>
            </p:cNvSpPr>
            <p:nvPr/>
          </p:nvSpPr>
          <p:spPr bwMode="auto">
            <a:xfrm>
              <a:off x="4254" y="2753"/>
              <a:ext cx="8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50"/>
            <p:cNvSpPr>
              <a:spLocks noChangeShapeType="1"/>
            </p:cNvSpPr>
            <p:nvPr/>
          </p:nvSpPr>
          <p:spPr bwMode="auto">
            <a:xfrm>
              <a:off x="5248" y="3930"/>
              <a:ext cx="8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51"/>
            <p:cNvSpPr>
              <a:spLocks noChangeShapeType="1"/>
            </p:cNvSpPr>
            <p:nvPr/>
          </p:nvSpPr>
          <p:spPr bwMode="auto">
            <a:xfrm flipV="1">
              <a:off x="5480" y="3807"/>
              <a:ext cx="0" cy="1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52"/>
            <p:cNvSpPr>
              <a:spLocks noChangeShapeType="1"/>
            </p:cNvSpPr>
            <p:nvPr/>
          </p:nvSpPr>
          <p:spPr bwMode="auto">
            <a:xfrm>
              <a:off x="5066" y="3490"/>
              <a:ext cx="8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53"/>
            <p:cNvSpPr>
              <a:spLocks noChangeShapeType="1"/>
            </p:cNvSpPr>
            <p:nvPr/>
          </p:nvSpPr>
          <p:spPr bwMode="auto">
            <a:xfrm>
              <a:off x="5061" y="3347"/>
              <a:ext cx="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008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Quantization</a:t>
            </a:r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appropriate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position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Localization</a:t>
            </a:r>
            <a:endParaRPr lang="de-DE" dirty="0" smtClean="0"/>
          </a:p>
          <a:p>
            <a:pPr lvl="1"/>
            <a:r>
              <a:rPr lang="de-DE" dirty="0" smtClean="0"/>
              <a:t>Find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location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graph</a:t>
            </a:r>
            <a:r>
              <a:rPr lang="de-DE" dirty="0" smtClean="0"/>
              <a:t> </a:t>
            </a:r>
            <a:r>
              <a:rPr lang="de-DE" dirty="0" err="1" smtClean="0"/>
              <a:t>node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World </a:t>
            </a:r>
            <a:r>
              <a:rPr lang="de-DE" dirty="0" err="1" smtClean="0"/>
              <a:t>representation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074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de-DE" dirty="0" smtClean="0"/>
              <a:t>Well-</a:t>
            </a:r>
            <a:r>
              <a:rPr lang="de-DE" dirty="0" err="1" smtClean="0"/>
              <a:t>suited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tiles</a:t>
            </a:r>
            <a:r>
              <a:rPr lang="de-DE" dirty="0" smtClean="0"/>
              <a:t> (e.g. </a:t>
            </a:r>
            <a:r>
              <a:rPr lang="de-DE" dirty="0" err="1" smtClean="0"/>
              <a:t>heightmap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r>
              <a:rPr lang="de-DE" dirty="0" smtClean="0"/>
              <a:t>Plans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blocky</a:t>
            </a:r>
            <a:r>
              <a:rPr lang="de-DE" dirty="0" smtClean="0"/>
              <a:t> due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rectangular</a:t>
            </a:r>
            <a:r>
              <a:rPr lang="de-DE" dirty="0" smtClean="0"/>
              <a:t> </a:t>
            </a:r>
            <a:r>
              <a:rPr lang="de-DE" dirty="0" err="1" smtClean="0"/>
              <a:t>nature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Tile-based</a:t>
            </a:r>
            <a:endParaRPr lang="de-DE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238" y="1844824"/>
            <a:ext cx="317182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5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edges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Points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visibility</a:t>
            </a:r>
            <a:endParaRPr lang="de-DE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916832"/>
            <a:ext cx="3372092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439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mesh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floor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basis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Navigation </a:t>
            </a:r>
            <a:r>
              <a:rPr lang="de-DE" dirty="0" err="1" smtClean="0"/>
              <a:t>mesh</a:t>
            </a:r>
            <a:endParaRPr lang="de-DE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924944"/>
            <a:ext cx="297180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43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Filter </a:t>
            </a:r>
            <a:r>
              <a:rPr lang="de-DE" dirty="0" err="1" smtClean="0"/>
              <a:t>paths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remove</a:t>
            </a:r>
            <a:r>
              <a:rPr lang="de-DE" dirty="0" smtClean="0"/>
              <a:t> sharp </a:t>
            </a:r>
            <a:r>
              <a:rPr lang="de-DE" dirty="0" err="1" smtClean="0"/>
              <a:t>edges</a:t>
            </a:r>
            <a:endParaRPr lang="de-DE" dirty="0" smtClean="0"/>
          </a:p>
          <a:p>
            <a:pPr lvl="1"/>
            <a:r>
              <a:rPr lang="de-DE" dirty="0" smtClean="0"/>
              <a:t>E.g.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checking</a:t>
            </a:r>
            <a:r>
              <a:rPr lang="de-DE" dirty="0" smtClean="0"/>
              <a:t> </a:t>
            </a:r>
            <a:r>
              <a:rPr lang="de-DE" dirty="0" err="1" smtClean="0"/>
              <a:t>connectivity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waypoints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ray</a:t>
            </a:r>
            <a:r>
              <a:rPr lang="de-DE" dirty="0" smtClean="0"/>
              <a:t> </a:t>
            </a:r>
            <a:r>
              <a:rPr lang="de-DE" dirty="0" err="1" smtClean="0"/>
              <a:t>casts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Path </a:t>
            </a:r>
            <a:r>
              <a:rPr lang="de-DE" dirty="0" err="1" smtClean="0"/>
              <a:t>smoothing</a:t>
            </a:r>
            <a:endParaRPr lang="de-DE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645024"/>
            <a:ext cx="285750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09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Cluster </a:t>
            </a:r>
            <a:r>
              <a:rPr lang="de-DE" dirty="0" err="1" smtClean="0"/>
              <a:t>waypoints</a:t>
            </a:r>
            <a:r>
              <a:rPr lang="de-DE" dirty="0" smtClean="0"/>
              <a:t> (e.g.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rooms</a:t>
            </a:r>
            <a:r>
              <a:rPr lang="de-DE" dirty="0" smtClean="0"/>
              <a:t>, </a:t>
            </a:r>
            <a:r>
              <a:rPr lang="de-DE" dirty="0" err="1" smtClean="0"/>
              <a:t>areas</a:t>
            </a:r>
            <a:r>
              <a:rPr lang="de-DE" dirty="0" smtClean="0"/>
              <a:t>, …)</a:t>
            </a:r>
          </a:p>
          <a:p>
            <a:r>
              <a:rPr lang="de-DE" dirty="0" err="1" smtClean="0"/>
              <a:t>Compute</a:t>
            </a:r>
            <a:r>
              <a:rPr lang="de-DE" dirty="0" smtClean="0"/>
              <a:t> </a:t>
            </a:r>
            <a:r>
              <a:rPr lang="de-DE" dirty="0" err="1" smtClean="0"/>
              <a:t>paths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clusters</a:t>
            </a:r>
            <a:endParaRPr lang="de-DE" dirty="0" smtClean="0"/>
          </a:p>
          <a:p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character</a:t>
            </a:r>
            <a:r>
              <a:rPr lang="de-DE" dirty="0" smtClean="0"/>
              <a:t>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traverse a </a:t>
            </a:r>
            <a:r>
              <a:rPr lang="de-DE" dirty="0" err="1" smtClean="0"/>
              <a:t>cluster</a:t>
            </a:r>
            <a:r>
              <a:rPr lang="de-DE" dirty="0" smtClean="0"/>
              <a:t>, find a </a:t>
            </a:r>
            <a:r>
              <a:rPr lang="de-DE" dirty="0" err="1" smtClean="0"/>
              <a:t>path</a:t>
            </a:r>
            <a:r>
              <a:rPr lang="de-DE" dirty="0" smtClean="0"/>
              <a:t>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Hierarchical</a:t>
            </a:r>
            <a:r>
              <a:rPr lang="de-DE" dirty="0" smtClean="0"/>
              <a:t> </a:t>
            </a:r>
            <a:r>
              <a:rPr lang="de-DE" dirty="0" err="1" smtClean="0"/>
              <a:t>pathfinding</a:t>
            </a:r>
            <a:endParaRPr lang="de-DE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84984"/>
            <a:ext cx="519112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580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character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animated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a finite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animations</a:t>
            </a:r>
            <a:endParaRPr lang="de-DE" dirty="0" smtClean="0"/>
          </a:p>
          <a:p>
            <a:pPr lvl="1"/>
            <a:r>
              <a:rPr lang="de-DE" dirty="0" smtClean="0"/>
              <a:t>Limited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directions</a:t>
            </a:r>
            <a:endParaRPr lang="de-DE" dirty="0" smtClean="0"/>
          </a:p>
          <a:p>
            <a:pPr lvl="1"/>
            <a:r>
              <a:rPr lang="de-DE" dirty="0" smtClean="0"/>
              <a:t>Limited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speeds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Use</a:t>
            </a:r>
            <a:r>
              <a:rPr lang="de-DE" dirty="0" smtClean="0"/>
              <a:t> A* variant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combinations</a:t>
            </a:r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Movement </a:t>
            </a:r>
            <a:r>
              <a:rPr lang="de-DE" dirty="0" err="1" smtClean="0"/>
              <a:t>planning</a:t>
            </a:r>
            <a:endParaRPr lang="de-DE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628800"/>
            <a:ext cx="29337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221088"/>
            <a:ext cx="36385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 descr="http://4.bp.blogspot.com/-tUZFmvSiuE8/UKuDUIdeNII/AAAAAAAAZB8/549JZdpX5Gk/s1600/No_One_Lives_Forever_2_(PC)_(1280)_2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253020"/>
            <a:ext cx="2801180" cy="210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26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Decision</a:t>
            </a:r>
            <a:r>
              <a:rPr lang="de-DE" dirty="0" smtClean="0"/>
              <a:t> Making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 bwMode="auto">
          <a:xfrm>
            <a:off x="2991005" y="1966958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Execution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management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830399" y="3096123"/>
            <a:ext cx="2880320" cy="50405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Strategy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830399" y="4159029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Decision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making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2830399" y="4663085"/>
            <a:ext cx="2880320" cy="50405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Movement</a:t>
            </a:r>
          </a:p>
        </p:txBody>
      </p:sp>
      <p:sp>
        <p:nvSpPr>
          <p:cNvPr id="9" name="Rechteck 8"/>
          <p:cNvSpPr/>
          <p:nvPr/>
        </p:nvSpPr>
        <p:spPr bwMode="auto">
          <a:xfrm>
            <a:off x="1901490" y="5445224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Animation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5004048" y="5445433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Physics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 rot="16200000">
            <a:off x="-504564" y="3659146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World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interface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6372200" y="3567289"/>
            <a:ext cx="2679104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creation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372200" y="4104313"/>
            <a:ext cx="2679104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Scripting</a:t>
            </a:r>
          </a:p>
        </p:txBody>
      </p:sp>
      <p:sp>
        <p:nvSpPr>
          <p:cNvPr id="14" name="Rechteck 13"/>
          <p:cNvSpPr/>
          <p:nvPr/>
        </p:nvSpPr>
        <p:spPr>
          <a:xfrm>
            <a:off x="2522953" y="1626708"/>
            <a:ext cx="3816424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 smtClean="0">
                <a:solidFill>
                  <a:srgbClr val="000000"/>
                </a:solidFill>
              </a:rPr>
              <a:t>AI </a:t>
            </a:r>
            <a:r>
              <a:rPr lang="de-DE" dirty="0" err="1" smtClean="0">
                <a:solidFill>
                  <a:srgbClr val="000000"/>
                </a:solidFill>
              </a:rPr>
              <a:t>gets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given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processor</a:t>
            </a:r>
            <a:r>
              <a:rPr lang="de-DE" dirty="0" smtClean="0">
                <a:solidFill>
                  <a:srgbClr val="000000"/>
                </a:solidFill>
              </a:rPr>
              <a:t> time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15" name="Gruppieren 14"/>
          <p:cNvGrpSpPr/>
          <p:nvPr/>
        </p:nvGrpSpPr>
        <p:grpSpPr>
          <a:xfrm>
            <a:off x="2591780" y="2684244"/>
            <a:ext cx="3528392" cy="1152830"/>
            <a:chOff x="3059832" y="2758344"/>
            <a:chExt cx="3528392" cy="1152830"/>
          </a:xfrm>
        </p:grpSpPr>
        <p:sp>
          <p:nvSpPr>
            <p:cNvPr id="16" name="Rechteck 15"/>
            <p:cNvSpPr/>
            <p:nvPr/>
          </p:nvSpPr>
          <p:spPr bwMode="auto">
            <a:xfrm>
              <a:off x="3059832" y="2933328"/>
              <a:ext cx="3528392" cy="977846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3226443" y="2758344"/>
              <a:ext cx="1512168" cy="3499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/>
              <a:r>
                <a:rPr lang="de-DE" dirty="0" smtClean="0">
                  <a:solidFill>
                    <a:srgbClr val="000000"/>
                  </a:solidFill>
                </a:rPr>
                <a:t>Group AI</a:t>
              </a:r>
              <a:endParaRPr lang="de-DE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2591780" y="3751966"/>
            <a:ext cx="3528392" cy="1525268"/>
            <a:chOff x="3059832" y="2758344"/>
            <a:chExt cx="3528392" cy="1525268"/>
          </a:xfrm>
        </p:grpSpPr>
        <p:sp>
          <p:nvSpPr>
            <p:cNvPr id="19" name="Rechteck 18"/>
            <p:cNvSpPr/>
            <p:nvPr/>
          </p:nvSpPr>
          <p:spPr bwMode="auto">
            <a:xfrm>
              <a:off x="3059832" y="2933328"/>
              <a:ext cx="3528392" cy="1350284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3226443" y="2758344"/>
              <a:ext cx="1512168" cy="3499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/>
              <a:r>
                <a:rPr lang="de-DE" dirty="0" err="1" smtClean="0">
                  <a:solidFill>
                    <a:srgbClr val="000000"/>
                  </a:solidFill>
                </a:rPr>
                <a:t>Character</a:t>
              </a:r>
              <a:r>
                <a:rPr lang="de-DE" dirty="0" smtClean="0">
                  <a:solidFill>
                    <a:srgbClr val="000000"/>
                  </a:solidFill>
                </a:rPr>
                <a:t> AI</a:t>
              </a:r>
              <a:endParaRPr lang="de-DE" dirty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Rechteck 20"/>
          <p:cNvSpPr/>
          <p:nvPr/>
        </p:nvSpPr>
        <p:spPr>
          <a:xfrm>
            <a:off x="2748938" y="6021288"/>
            <a:ext cx="3816424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 smtClean="0">
                <a:solidFill>
                  <a:srgbClr val="000000"/>
                </a:solidFill>
              </a:rPr>
              <a:t>AI </a:t>
            </a:r>
            <a:r>
              <a:rPr lang="de-DE" dirty="0" err="1" smtClean="0">
                <a:solidFill>
                  <a:srgbClr val="000000"/>
                </a:solidFill>
              </a:rPr>
              <a:t>gets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turned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into</a:t>
            </a:r>
            <a:r>
              <a:rPr lang="de-DE" dirty="0" smtClean="0">
                <a:solidFill>
                  <a:srgbClr val="000000"/>
                </a:solidFill>
              </a:rPr>
              <a:t> on-screen </a:t>
            </a:r>
            <a:r>
              <a:rPr lang="de-DE" dirty="0" err="1" smtClean="0">
                <a:solidFill>
                  <a:srgbClr val="000000"/>
                </a:solidFill>
              </a:rPr>
              <a:t>action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6368930" y="4661884"/>
            <a:ext cx="2682374" cy="60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 smtClean="0">
                <a:solidFill>
                  <a:srgbClr val="000000"/>
                </a:solidFill>
              </a:rPr>
              <a:t>AI </a:t>
            </a:r>
            <a:r>
              <a:rPr lang="de-DE" dirty="0" err="1" smtClean="0">
                <a:solidFill>
                  <a:srgbClr val="000000"/>
                </a:solidFill>
              </a:rPr>
              <a:t>has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implications</a:t>
            </a:r>
            <a:endParaRPr lang="de-DE" dirty="0" smtClean="0">
              <a:solidFill>
                <a:srgbClr val="000000"/>
              </a:solidFill>
            </a:endParaRPr>
          </a:p>
          <a:p>
            <a:pPr lvl="0"/>
            <a:r>
              <a:rPr lang="de-DE" dirty="0" err="1" smtClean="0">
                <a:solidFill>
                  <a:srgbClr val="000000"/>
                </a:solidFill>
              </a:rPr>
              <a:t>for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related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technologies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46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Computer Space (1971)</a:t>
            </a:r>
          </a:p>
          <a:p>
            <a:pPr lvl="1"/>
            <a:r>
              <a:rPr lang="de-DE" dirty="0" smtClean="0"/>
              <a:t>Joel Bushnell, Ted </a:t>
            </a:r>
            <a:r>
              <a:rPr lang="de-DE" dirty="0" err="1" smtClean="0"/>
              <a:t>Dabney</a:t>
            </a:r>
            <a:endParaRPr lang="de-DE" dirty="0" smtClean="0"/>
          </a:p>
          <a:p>
            <a:pPr lvl="1"/>
            <a:r>
              <a:rPr lang="de-DE" dirty="0" smtClean="0"/>
              <a:t>Players </a:t>
            </a:r>
            <a:r>
              <a:rPr lang="de-DE" dirty="0" err="1" smtClean="0"/>
              <a:t>control</a:t>
            </a:r>
            <a:r>
              <a:rPr lang="de-DE" dirty="0" smtClean="0"/>
              <a:t> a </a:t>
            </a:r>
            <a:r>
              <a:rPr lang="de-DE" dirty="0" err="1" smtClean="0"/>
              <a:t>spaceship</a:t>
            </a:r>
            <a:endParaRPr lang="de-DE" dirty="0" smtClean="0"/>
          </a:p>
          <a:p>
            <a:pPr lvl="1"/>
            <a:r>
              <a:rPr lang="de-DE" dirty="0" smtClean="0"/>
              <a:t>AI UFOs</a:t>
            </a:r>
          </a:p>
          <a:p>
            <a:pPr lvl="2"/>
            <a:r>
              <a:rPr lang="de-DE" dirty="0" err="1" smtClean="0">
                <a:solidFill>
                  <a:schemeClr val="accent2"/>
                </a:solidFill>
              </a:rPr>
              <a:t>Fire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into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the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quadrant</a:t>
            </a:r>
            <a:r>
              <a:rPr lang="de-DE" dirty="0" smtClean="0">
                <a:solidFill>
                  <a:schemeClr val="accent2"/>
                </a:solidFill>
              </a:rPr>
              <a:t> in </a:t>
            </a:r>
            <a:r>
              <a:rPr lang="de-DE" dirty="0" err="1" smtClean="0">
                <a:solidFill>
                  <a:schemeClr val="accent2"/>
                </a:solidFill>
              </a:rPr>
              <a:t>which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the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player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spaceship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is</a:t>
            </a:r>
            <a:endParaRPr lang="de-DE" dirty="0" smtClean="0">
              <a:solidFill>
                <a:schemeClr val="accent2"/>
              </a:solidFill>
            </a:endParaRP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More </a:t>
            </a:r>
            <a:r>
              <a:rPr lang="de-DE" dirty="0" err="1" smtClean="0"/>
              <a:t>info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sources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http://www.technologizer.com/2011/12/11/computer-space-and-the-dawn-of-the-arcade-video-game/2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>
              <a:defRPr/>
            </a:pPr>
            <a:endParaRPr lang="de-DE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/>
          </a:p>
        </p:txBody>
      </p:sp>
      <p:pic>
        <p:nvPicPr>
          <p:cNvPr id="1026" name="Picture 2" descr="http://technologizer.com/wp-content/uploads/2011/12/cs_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638" y="3473605"/>
            <a:ext cx="1964183" cy="293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92" y="3789040"/>
            <a:ext cx="3992444" cy="2199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http://technologizer.com/wp-content/uploads/2011/12/cs_memor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23" y="3473605"/>
            <a:ext cx="1592770" cy="293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18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making</a:t>
            </a:r>
            <a:endParaRPr lang="de-DE" dirty="0"/>
          </a:p>
        </p:txBody>
      </p:sp>
      <p:pic>
        <p:nvPicPr>
          <p:cNvPr id="82946" name="Picture 2" descr="http://static.planetminecraft.com/files/resource_media/screenshot/1305/url_47554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628800"/>
            <a:ext cx="4153961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33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decisions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series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conditions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actions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leaves</a:t>
            </a:r>
            <a:endParaRPr lang="de-DE" dirty="0" smtClean="0"/>
          </a:p>
          <a:p>
            <a:pPr lvl="1"/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designer</a:t>
            </a:r>
            <a:endParaRPr lang="de-DE" dirty="0" smtClean="0"/>
          </a:p>
          <a:p>
            <a:pPr lvl="1"/>
            <a:r>
              <a:rPr lang="de-DE" dirty="0" err="1" smtClean="0"/>
              <a:t>Condition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2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Performance</a:t>
            </a:r>
          </a:p>
          <a:p>
            <a:pPr lvl="2"/>
            <a:r>
              <a:rPr lang="de-DE" dirty="0" smtClean="0"/>
              <a:t>Try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keep</a:t>
            </a:r>
            <a:r>
              <a:rPr lang="de-DE" dirty="0" smtClean="0"/>
              <a:t> </a:t>
            </a:r>
            <a:r>
              <a:rPr lang="de-DE" dirty="0" err="1" smtClean="0"/>
              <a:t>trees</a:t>
            </a:r>
            <a:r>
              <a:rPr lang="de-DE" dirty="0" smtClean="0"/>
              <a:t> </a:t>
            </a:r>
            <a:r>
              <a:rPr lang="de-DE" dirty="0" err="1" smtClean="0"/>
              <a:t>balanced</a:t>
            </a:r>
            <a:endParaRPr lang="de-DE" dirty="0" smtClean="0"/>
          </a:p>
          <a:p>
            <a:pPr lvl="2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computation</a:t>
            </a:r>
            <a:r>
              <a:rPr lang="de-DE" dirty="0" smtClean="0"/>
              <a:t>-heavy </a:t>
            </a:r>
            <a:r>
              <a:rPr lang="de-DE" dirty="0" err="1" smtClean="0"/>
              <a:t>conditions</a:t>
            </a:r>
            <a:r>
              <a:rPr lang="de-DE" dirty="0" smtClean="0"/>
              <a:t> </a:t>
            </a:r>
            <a:r>
              <a:rPr lang="de-DE" dirty="0" err="1" smtClean="0"/>
              <a:t>further</a:t>
            </a:r>
            <a:r>
              <a:rPr lang="de-DE" dirty="0" smtClean="0"/>
              <a:t> down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tree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Trees</a:t>
            </a:r>
            <a:endParaRPr lang="de-DE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717032"/>
            <a:ext cx="38100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4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do not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(</a:t>
            </a:r>
            <a:r>
              <a:rPr lang="de-DE" dirty="0" err="1" smtClean="0"/>
              <a:t>predictable</a:t>
            </a:r>
            <a:r>
              <a:rPr lang="de-DE" dirty="0" smtClean="0"/>
              <a:t>) </a:t>
            </a:r>
            <a:r>
              <a:rPr lang="de-DE" dirty="0" err="1" smtClean="0"/>
              <a:t>behaviour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time</a:t>
            </a:r>
          </a:p>
          <a:p>
            <a:endParaRPr lang="de-DE" dirty="0"/>
          </a:p>
          <a:p>
            <a:r>
              <a:rPr lang="de-DE" dirty="0" smtClean="0"/>
              <a:t>Add </a:t>
            </a:r>
            <a:r>
              <a:rPr lang="de-DE" dirty="0" err="1" smtClean="0"/>
              <a:t>randomness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 lvl="1"/>
            <a:r>
              <a:rPr lang="de-DE" dirty="0" smtClean="0"/>
              <a:t>Watch out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oscillations</a:t>
            </a:r>
            <a:endParaRPr lang="de-DE" dirty="0"/>
          </a:p>
          <a:p>
            <a:pPr lvl="1"/>
            <a:r>
              <a:rPr lang="de-DE" dirty="0" smtClean="0"/>
              <a:t>Save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choices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after a </a:t>
            </a:r>
            <a:r>
              <a:rPr lang="de-DE" dirty="0" err="1" smtClean="0"/>
              <a:t>timeout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Random </a:t>
            </a:r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104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de-DE" dirty="0" err="1" smtClean="0"/>
              <a:t>Generalization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trees</a:t>
            </a:r>
            <a:endParaRPr lang="de-DE" dirty="0" smtClean="0"/>
          </a:p>
          <a:p>
            <a:pPr lvl="1"/>
            <a:r>
              <a:rPr lang="de-DE" dirty="0" smtClean="0"/>
              <a:t>States </a:t>
            </a:r>
            <a:r>
              <a:rPr lang="de-DE" dirty="0" err="1" smtClean="0"/>
              <a:t>govern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agent</a:t>
            </a:r>
            <a:endParaRPr lang="de-DE" dirty="0" smtClean="0"/>
          </a:p>
          <a:p>
            <a:pPr lvl="1"/>
            <a:r>
              <a:rPr lang="de-DE" dirty="0" err="1" smtClean="0"/>
              <a:t>Transitions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triggered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condition</a:t>
            </a:r>
            <a:r>
              <a:rPr lang="de-DE" dirty="0" smtClean="0"/>
              <a:t> </a:t>
            </a:r>
            <a:r>
              <a:rPr lang="de-DE" dirty="0" err="1" smtClean="0"/>
              <a:t>matches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designers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Hard-</a:t>
            </a:r>
            <a:r>
              <a:rPr lang="de-DE" dirty="0" err="1" smtClean="0"/>
              <a:t>coded</a:t>
            </a:r>
            <a:r>
              <a:rPr lang="de-DE" dirty="0" smtClean="0"/>
              <a:t> vs. flexible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State </a:t>
            </a:r>
            <a:r>
              <a:rPr lang="de-DE" dirty="0" err="1" smtClean="0"/>
              <a:t>machines</a:t>
            </a:r>
            <a:endParaRPr lang="de-DE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4" y="2420888"/>
            <a:ext cx="30194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969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Problem: „Alarm“ </a:t>
            </a:r>
            <a:r>
              <a:rPr lang="de-DE" dirty="0" err="1" smtClean="0"/>
              <a:t>states</a:t>
            </a:r>
            <a:endParaRPr lang="de-DE" dirty="0" smtClean="0"/>
          </a:p>
          <a:p>
            <a:pPr lvl="1"/>
            <a:r>
              <a:rPr lang="de-DE" dirty="0" smtClean="0"/>
              <a:t>Normal </a:t>
            </a:r>
            <a:r>
              <a:rPr lang="de-DE" dirty="0" err="1" smtClean="0"/>
              <a:t>behaviour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interrupted</a:t>
            </a:r>
            <a:r>
              <a:rPr lang="de-DE" dirty="0" smtClean="0"/>
              <a:t>, e.g.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seeing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player</a:t>
            </a:r>
            <a:endParaRPr lang="de-DE" dirty="0" smtClean="0"/>
          </a:p>
          <a:p>
            <a:pPr lvl="1"/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normal </a:t>
            </a:r>
            <a:r>
              <a:rPr lang="de-DE" dirty="0" err="1" smtClean="0"/>
              <a:t>states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many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transitions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alarm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state</a:t>
            </a:r>
            <a:endParaRPr lang="de-DE" dirty="0" smtClean="0"/>
          </a:p>
          <a:p>
            <a:pPr lvl="1"/>
            <a:r>
              <a:rPr lang="de-DE" dirty="0" err="1" smtClean="0"/>
              <a:t>Later</a:t>
            </a:r>
            <a:r>
              <a:rPr lang="de-DE" dirty="0" smtClean="0"/>
              <a:t> </a:t>
            </a:r>
            <a:r>
              <a:rPr lang="de-DE" dirty="0" err="1" smtClean="0"/>
              <a:t>return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normal </a:t>
            </a:r>
            <a:r>
              <a:rPr lang="de-DE" dirty="0" err="1" smtClean="0"/>
              <a:t>state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Hierarchical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r>
              <a:rPr lang="de-DE" dirty="0" smtClean="0"/>
              <a:t> </a:t>
            </a:r>
            <a:r>
              <a:rPr lang="de-DE" dirty="0" err="1" smtClean="0"/>
              <a:t>machines</a:t>
            </a:r>
            <a:endParaRPr lang="de-DE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84984"/>
            <a:ext cx="476250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60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Combination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techniques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Easy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understand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non-</a:t>
            </a:r>
            <a:r>
              <a:rPr lang="de-DE" dirty="0" err="1" smtClean="0"/>
              <a:t>programmers</a:t>
            </a:r>
            <a:endParaRPr lang="de-DE" dirty="0" smtClean="0"/>
          </a:p>
          <a:p>
            <a:pPr lvl="1"/>
            <a:r>
              <a:rPr lang="de-DE" dirty="0" smtClean="0"/>
              <a:t>First </a:t>
            </a:r>
            <a:r>
              <a:rPr lang="de-DE" dirty="0" err="1" smtClean="0"/>
              <a:t>description</a:t>
            </a:r>
            <a:r>
              <a:rPr lang="de-DE" dirty="0" smtClean="0"/>
              <a:t> in Halo 2 (2004)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Tasks </a:t>
            </a:r>
            <a:r>
              <a:rPr lang="de-DE" dirty="0" err="1" smtClean="0"/>
              <a:t>instead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states</a:t>
            </a:r>
            <a:endParaRPr lang="de-DE" dirty="0"/>
          </a:p>
          <a:p>
            <a:pPr lvl="1"/>
            <a:r>
              <a:rPr lang="de-DE" dirty="0" err="1" smtClean="0"/>
              <a:t>Conditions</a:t>
            </a:r>
            <a:endParaRPr lang="de-DE" dirty="0" smtClean="0"/>
          </a:p>
          <a:p>
            <a:pPr lvl="1"/>
            <a:r>
              <a:rPr lang="de-DE" dirty="0" smtClean="0"/>
              <a:t>Actions</a:t>
            </a:r>
          </a:p>
          <a:p>
            <a:pPr lvl="1"/>
            <a:r>
              <a:rPr lang="de-DE" dirty="0" smtClean="0"/>
              <a:t>Composites</a:t>
            </a:r>
          </a:p>
          <a:p>
            <a:pPr lvl="2"/>
            <a:r>
              <a:rPr lang="de-DE" dirty="0" err="1" smtClean="0"/>
              <a:t>Selector</a:t>
            </a:r>
            <a:endParaRPr lang="de-DE" dirty="0" smtClean="0"/>
          </a:p>
          <a:p>
            <a:pPr lvl="2"/>
            <a:r>
              <a:rPr lang="de-DE" dirty="0" err="1" smtClean="0"/>
              <a:t>Sequence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Behaviour</a:t>
            </a:r>
            <a:r>
              <a:rPr lang="de-DE" dirty="0" smtClean="0"/>
              <a:t> </a:t>
            </a:r>
            <a:r>
              <a:rPr lang="de-DE" dirty="0" err="1" smtClean="0"/>
              <a:t>Trees</a:t>
            </a:r>
            <a:endParaRPr lang="de-DE" dirty="0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797152"/>
            <a:ext cx="21526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23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Behaviour</a:t>
            </a:r>
            <a:r>
              <a:rPr lang="de-DE" dirty="0" smtClean="0"/>
              <a:t> </a:t>
            </a:r>
            <a:r>
              <a:rPr lang="de-DE" dirty="0" err="1" smtClean="0"/>
              <a:t>trees</a:t>
            </a:r>
            <a:endParaRPr lang="de-DE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08920"/>
            <a:ext cx="431482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88840"/>
            <a:ext cx="44386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007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Non-</a:t>
            </a:r>
            <a:r>
              <a:rPr lang="de-DE" dirty="0" err="1" smtClean="0"/>
              <a:t>determinism</a:t>
            </a:r>
            <a:endParaRPr lang="de-DE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2276872"/>
            <a:ext cx="544830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19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Game </a:t>
            </a:r>
            <a:r>
              <a:rPr lang="de-DE" dirty="0" err="1" smtClean="0"/>
              <a:t>states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ambiguous</a:t>
            </a:r>
            <a:endParaRPr lang="de-DE" dirty="0"/>
          </a:p>
          <a:p>
            <a:pPr lvl="1"/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much</a:t>
            </a:r>
            <a:r>
              <a:rPr lang="de-DE" dirty="0" smtClean="0"/>
              <a:t> </a:t>
            </a:r>
            <a:r>
              <a:rPr lang="de-DE" dirty="0" err="1" smtClean="0"/>
              <a:t>health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„</a:t>
            </a:r>
            <a:r>
              <a:rPr lang="de-DE" dirty="0" err="1" smtClean="0"/>
              <a:t>injured</a:t>
            </a:r>
            <a:r>
              <a:rPr lang="de-DE" dirty="0" smtClean="0"/>
              <a:t>“?</a:t>
            </a:r>
          </a:p>
          <a:p>
            <a:pPr lvl="1"/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close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„</a:t>
            </a:r>
            <a:r>
              <a:rPr lang="de-DE" dirty="0" err="1" smtClean="0"/>
              <a:t>close</a:t>
            </a:r>
            <a:r>
              <a:rPr lang="de-DE" dirty="0" smtClean="0"/>
              <a:t>“?</a:t>
            </a:r>
          </a:p>
          <a:p>
            <a:pPr lvl="1"/>
            <a:endParaRPr lang="de-DE" dirty="0"/>
          </a:p>
          <a:p>
            <a:r>
              <a:rPr lang="de-DE" dirty="0" err="1" smtClean="0"/>
              <a:t>Fuzzy</a:t>
            </a:r>
            <a:r>
              <a:rPr lang="de-DE" dirty="0" smtClean="0"/>
              <a:t> </a:t>
            </a:r>
            <a:r>
              <a:rPr lang="de-DE" dirty="0" err="1" smtClean="0"/>
              <a:t>logic</a:t>
            </a:r>
            <a:endParaRPr lang="de-DE" dirty="0"/>
          </a:p>
          <a:p>
            <a:pPr lvl="1"/>
            <a:r>
              <a:rPr lang="de-DE" dirty="0" err="1" smtClean="0"/>
              <a:t>Instead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not </a:t>
            </a:r>
            <a:r>
              <a:rPr lang="de-DE" dirty="0" err="1" smtClean="0"/>
              <a:t>being</a:t>
            </a:r>
            <a:r>
              <a:rPr lang="de-DE" dirty="0" smtClean="0"/>
              <a:t> in a </a:t>
            </a:r>
            <a:r>
              <a:rPr lang="de-DE" dirty="0" err="1" smtClean="0"/>
              <a:t>set</a:t>
            </a:r>
            <a:r>
              <a:rPr lang="de-DE" dirty="0" smtClean="0"/>
              <a:t>, </a:t>
            </a:r>
            <a:r>
              <a:rPr lang="de-DE" dirty="0" err="1" smtClean="0"/>
              <a:t>fuzzy</a:t>
            </a:r>
            <a:r>
              <a:rPr lang="de-DE" dirty="0" smtClean="0"/>
              <a:t> </a:t>
            </a:r>
            <a:r>
              <a:rPr lang="de-DE" dirty="0" err="1" smtClean="0"/>
              <a:t>logic</a:t>
            </a:r>
            <a:r>
              <a:rPr lang="de-DE" dirty="0" smtClean="0"/>
              <a:t> </a:t>
            </a:r>
            <a:r>
              <a:rPr lang="de-DE" dirty="0" err="1" smtClean="0"/>
              <a:t>states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an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membership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range</a:t>
            </a:r>
            <a:r>
              <a:rPr lang="de-DE" dirty="0" smtClean="0"/>
              <a:t> [0,1]</a:t>
            </a:r>
          </a:p>
          <a:p>
            <a:pPr lvl="1"/>
            <a:endParaRPr lang="de-DE" dirty="0"/>
          </a:p>
          <a:p>
            <a:r>
              <a:rPr lang="de-DE" dirty="0" err="1" smtClean="0"/>
              <a:t>Fuzzyfication</a:t>
            </a:r>
            <a:endParaRPr lang="de-DE" dirty="0" smtClean="0"/>
          </a:p>
          <a:p>
            <a:pPr lvl="1"/>
            <a:r>
              <a:rPr lang="de-DE" dirty="0" err="1" smtClean="0"/>
              <a:t>Turning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/>
              <a:t> </a:t>
            </a:r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membership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Defuzzyfication</a:t>
            </a:r>
            <a:endParaRPr lang="de-DE" dirty="0" smtClean="0"/>
          </a:p>
          <a:p>
            <a:pPr lvl="1"/>
            <a:r>
              <a:rPr lang="de-DE" dirty="0" smtClean="0"/>
              <a:t>Mapping </a:t>
            </a:r>
            <a:r>
              <a:rPr lang="de-DE" dirty="0" err="1" smtClean="0"/>
              <a:t>fuzzy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Fuzzy</a:t>
            </a:r>
            <a:r>
              <a:rPr lang="de-DE" dirty="0" smtClean="0"/>
              <a:t> </a:t>
            </a:r>
            <a:r>
              <a:rPr lang="de-DE" dirty="0" err="1" smtClean="0"/>
              <a:t>logic</a:t>
            </a:r>
            <a:endParaRPr lang="de-DE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861048"/>
            <a:ext cx="280035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68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Operators: </a:t>
            </a: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Boolean </a:t>
            </a:r>
            <a:r>
              <a:rPr lang="de-DE" dirty="0" err="1" smtClean="0"/>
              <a:t>operators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Rules</a:t>
            </a:r>
          </a:p>
          <a:p>
            <a:pPr lvl="1"/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membership</a:t>
            </a:r>
            <a:r>
              <a:rPr lang="de-DE" dirty="0" smtClean="0"/>
              <a:t> in </a:t>
            </a:r>
            <a:r>
              <a:rPr lang="de-DE" dirty="0" err="1" smtClean="0"/>
              <a:t>fuzzy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membership</a:t>
            </a:r>
            <a:r>
              <a:rPr lang="de-DE" dirty="0" smtClean="0"/>
              <a:t> in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sets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Fuzzy</a:t>
            </a:r>
            <a:r>
              <a:rPr lang="de-DE" dirty="0" smtClean="0"/>
              <a:t> </a:t>
            </a:r>
            <a:r>
              <a:rPr lang="de-DE" dirty="0" err="1" smtClean="0"/>
              <a:t>operators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rules</a:t>
            </a:r>
            <a:endParaRPr lang="de-DE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611" y="2060848"/>
            <a:ext cx="36004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5517232"/>
            <a:ext cx="35718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83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5689327" cy="4968875"/>
          </a:xfrm>
        </p:spPr>
        <p:txBody>
          <a:bodyPr/>
          <a:lstStyle/>
          <a:p>
            <a:r>
              <a:rPr lang="de-DE" dirty="0" err="1" smtClean="0"/>
              <a:t>Pac</a:t>
            </a:r>
            <a:r>
              <a:rPr lang="de-DE" dirty="0" smtClean="0"/>
              <a:t> Man (1980)</a:t>
            </a:r>
          </a:p>
          <a:p>
            <a:pPr lvl="1"/>
            <a:r>
              <a:rPr lang="de-DE" dirty="0" err="1"/>
              <a:t>Tōru</a:t>
            </a:r>
            <a:r>
              <a:rPr lang="de-DE" dirty="0"/>
              <a:t> </a:t>
            </a:r>
            <a:r>
              <a:rPr lang="de-DE" dirty="0" err="1" smtClean="0"/>
              <a:t>Iwatani</a:t>
            </a:r>
            <a:endParaRPr lang="de-DE" dirty="0" smtClean="0"/>
          </a:p>
          <a:p>
            <a:pPr lvl="1"/>
            <a:r>
              <a:rPr lang="de-DE" dirty="0" err="1" smtClean="0"/>
              <a:t>Four</a:t>
            </a:r>
            <a:r>
              <a:rPr lang="de-DE" dirty="0" smtClean="0"/>
              <a:t> different </a:t>
            </a:r>
            <a:r>
              <a:rPr lang="de-DE" dirty="0" err="1" smtClean="0"/>
              <a:t>ghost</a:t>
            </a:r>
            <a:r>
              <a:rPr lang="de-DE" dirty="0" smtClean="0"/>
              <a:t> „</a:t>
            </a:r>
            <a:r>
              <a:rPr lang="de-DE" dirty="0" err="1" smtClean="0"/>
              <a:t>personalities</a:t>
            </a:r>
            <a:r>
              <a:rPr lang="de-DE" dirty="0" smtClean="0"/>
              <a:t>“</a:t>
            </a:r>
          </a:p>
          <a:p>
            <a:pPr lvl="1"/>
            <a:endParaRPr lang="de-DE" dirty="0"/>
          </a:p>
          <a:p>
            <a:r>
              <a:rPr lang="de-DE" dirty="0" smtClean="0"/>
              <a:t>E.g. </a:t>
            </a:r>
            <a:r>
              <a:rPr lang="de-DE" dirty="0" err="1" smtClean="0"/>
              <a:t>red</a:t>
            </a:r>
            <a:r>
              <a:rPr lang="de-DE" dirty="0" smtClean="0"/>
              <a:t> </a:t>
            </a:r>
            <a:r>
              <a:rPr lang="de-DE" dirty="0" err="1" smtClean="0"/>
              <a:t>ghost</a:t>
            </a:r>
            <a:endParaRPr lang="de-DE" dirty="0" smtClean="0"/>
          </a:p>
          <a:p>
            <a:pPr lvl="1"/>
            <a:r>
              <a:rPr lang="de-DE" dirty="0" smtClean="0"/>
              <a:t>„Shadow“</a:t>
            </a:r>
          </a:p>
          <a:p>
            <a:pPr lvl="2"/>
            <a:r>
              <a:rPr lang="de-DE" dirty="0" smtClean="0"/>
              <a:t>Target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Pac</a:t>
            </a:r>
            <a:r>
              <a:rPr lang="de-DE" dirty="0" smtClean="0"/>
              <a:t>-Man (vs. </a:t>
            </a:r>
            <a:r>
              <a:rPr lang="de-DE" dirty="0" err="1" smtClean="0"/>
              <a:t>where</a:t>
            </a:r>
            <a:r>
              <a:rPr lang="de-DE" dirty="0" smtClean="0"/>
              <a:t> he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going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)</a:t>
            </a:r>
          </a:p>
          <a:p>
            <a:endParaRPr lang="de-DE" dirty="0" smtClean="0"/>
          </a:p>
          <a:p>
            <a:r>
              <a:rPr lang="de-DE" dirty="0" smtClean="0"/>
              <a:t>More </a:t>
            </a:r>
            <a:r>
              <a:rPr lang="de-DE" dirty="0" err="1" smtClean="0"/>
              <a:t>info</a:t>
            </a:r>
            <a:endParaRPr lang="de-DE" dirty="0" smtClean="0"/>
          </a:p>
          <a:p>
            <a:pPr lvl="1"/>
            <a:r>
              <a:rPr lang="de-DE" dirty="0" smtClean="0">
                <a:hlinkClick r:id="rId2"/>
              </a:rPr>
              <a:t>http</a:t>
            </a:r>
            <a:r>
              <a:rPr lang="de-DE" dirty="0">
                <a:hlinkClick r:id="rId2"/>
              </a:rPr>
              <a:t>://</a:t>
            </a:r>
            <a:r>
              <a:rPr lang="de-DE" dirty="0" smtClean="0">
                <a:hlinkClick r:id="rId2"/>
              </a:rPr>
              <a:t>gameinternals.com/post/2072558330/understanding-pac-man-ghost-behavior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/>
          </a:p>
        </p:txBody>
      </p:sp>
      <p:pic>
        <p:nvPicPr>
          <p:cNvPr id="2050" name="Picture 2" descr="http://media.gameinternals.com/pacman-ghosts/initial-playfiel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24" y="3068960"/>
            <a:ext cx="2637656" cy="339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media.gameinternals.com/pacman-ghosts/ghost-nam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705" y="1772816"/>
            <a:ext cx="36480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14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endParaRPr lang="de-DE" dirty="0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248" y="1916832"/>
            <a:ext cx="29527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073" y="3356992"/>
            <a:ext cx="11811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797152"/>
            <a:ext cx="21050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eschweifte Klammer rechts 4"/>
          <p:cNvSpPr/>
          <p:nvPr/>
        </p:nvSpPr>
        <p:spPr bwMode="auto">
          <a:xfrm>
            <a:off x="5436096" y="5085184"/>
            <a:ext cx="288032" cy="576064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796136" y="5069415"/>
            <a:ext cx="1858201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Take </a:t>
            </a:r>
            <a:r>
              <a:rPr lang="de-DE" dirty="0" err="1" smtClean="0">
                <a:solidFill>
                  <a:schemeClr val="tx1"/>
                </a:solidFill>
              </a:rPr>
              <a:t>maximum</a:t>
            </a:r>
            <a:r>
              <a:rPr lang="de-DE" dirty="0" smtClean="0">
                <a:solidFill>
                  <a:schemeClr val="tx1"/>
                </a:solidFill>
              </a:rPr>
              <a:t>:</a:t>
            </a:r>
          </a:p>
          <a:p>
            <a:r>
              <a:rPr lang="de-DE" dirty="0" err="1" smtClean="0">
                <a:solidFill>
                  <a:schemeClr val="tx1"/>
                </a:solidFill>
              </a:rPr>
              <a:t>Accelerate</a:t>
            </a:r>
            <a:r>
              <a:rPr lang="de-DE" dirty="0" smtClean="0">
                <a:solidFill>
                  <a:schemeClr val="tx1"/>
                </a:solidFill>
              </a:rPr>
              <a:t> = 0.6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15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Goals</a:t>
            </a:r>
          </a:p>
          <a:p>
            <a:pPr lvl="1"/>
            <a:r>
              <a:rPr lang="de-DE" dirty="0" err="1" smtClean="0"/>
              <a:t>A.k.a</a:t>
            </a:r>
            <a:r>
              <a:rPr lang="de-DE" dirty="0" smtClean="0"/>
              <a:t>. </a:t>
            </a:r>
            <a:r>
              <a:rPr lang="de-DE" dirty="0" err="1" smtClean="0"/>
              <a:t>motives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insistence</a:t>
            </a:r>
            <a:endParaRPr lang="de-DE" dirty="0" smtClean="0"/>
          </a:p>
          <a:p>
            <a:pPr lvl="1"/>
            <a:r>
              <a:rPr lang="de-DE" dirty="0" smtClean="0"/>
              <a:t>Something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character</a:t>
            </a:r>
            <a:r>
              <a:rPr lang="de-DE" dirty="0" smtClean="0"/>
              <a:t> </a:t>
            </a:r>
            <a:r>
              <a:rPr lang="de-DE" dirty="0" err="1" smtClean="0"/>
              <a:t>wants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achieve</a:t>
            </a:r>
            <a:endParaRPr lang="de-DE" dirty="0" smtClean="0"/>
          </a:p>
          <a:p>
            <a:pPr lvl="1"/>
            <a:r>
              <a:rPr lang="de-DE" dirty="0" smtClean="0"/>
              <a:t>E.g. (Sims) Hunger, </a:t>
            </a:r>
            <a:r>
              <a:rPr lang="de-DE" dirty="0" err="1" smtClean="0"/>
              <a:t>bathroom</a:t>
            </a:r>
            <a:r>
              <a:rPr lang="de-DE" dirty="0" smtClean="0"/>
              <a:t> </a:t>
            </a:r>
            <a:r>
              <a:rPr lang="de-DE" dirty="0" err="1" smtClean="0"/>
              <a:t>distress</a:t>
            </a:r>
            <a:r>
              <a:rPr lang="de-DE" dirty="0" smtClean="0"/>
              <a:t>, …</a:t>
            </a:r>
          </a:p>
          <a:p>
            <a:pPr lvl="1"/>
            <a:endParaRPr lang="de-DE" dirty="0"/>
          </a:p>
          <a:p>
            <a:r>
              <a:rPr lang="de-DE" dirty="0" smtClean="0"/>
              <a:t>Actions</a:t>
            </a:r>
          </a:p>
          <a:p>
            <a:pPr lvl="1"/>
            <a:r>
              <a:rPr lang="de-DE" dirty="0" err="1" smtClean="0"/>
              <a:t>Anything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character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do</a:t>
            </a:r>
          </a:p>
          <a:p>
            <a:pPr lvl="1"/>
            <a:r>
              <a:rPr lang="de-DE" dirty="0" err="1" smtClean="0"/>
              <a:t>Depends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r>
              <a:rPr lang="de-DE" dirty="0" smtClean="0"/>
              <a:t> (e.g.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food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wants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eat</a:t>
            </a:r>
            <a:r>
              <a:rPr lang="de-DE" dirty="0" smtClean="0"/>
              <a:t> </a:t>
            </a:r>
            <a:r>
              <a:rPr lang="de-DE" dirty="0" err="1" smtClean="0"/>
              <a:t>raw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cooked</a:t>
            </a:r>
            <a:r>
              <a:rPr lang="de-DE" dirty="0" smtClean="0"/>
              <a:t>?)</a:t>
            </a:r>
          </a:p>
          <a:p>
            <a:pPr lvl="1"/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goal</a:t>
            </a:r>
            <a:r>
              <a:rPr lang="de-DE" dirty="0" smtClean="0"/>
              <a:t> </a:t>
            </a:r>
            <a:r>
              <a:rPr lang="de-DE" dirty="0" err="1" smtClean="0"/>
              <a:t>levels</a:t>
            </a:r>
            <a:r>
              <a:rPr lang="de-DE" dirty="0" smtClean="0"/>
              <a:t> (</a:t>
            </a:r>
            <a:r>
              <a:rPr lang="de-DE" dirty="0" err="1" smtClean="0"/>
              <a:t>eating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less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hunger</a:t>
            </a:r>
            <a:r>
              <a:rPr lang="de-DE" dirty="0" smtClean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Goal-</a:t>
            </a:r>
            <a:r>
              <a:rPr lang="de-DE" dirty="0" err="1" smtClean="0"/>
              <a:t>oriented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endParaRPr lang="de-DE" dirty="0"/>
          </a:p>
        </p:txBody>
      </p:sp>
      <p:pic>
        <p:nvPicPr>
          <p:cNvPr id="45058" name="Picture 2" descr="http://vignette2.wikia.nocookie.net/sims/images/8/86/The_Sims_Unleashed_05.jpg/revision/latest?cb=200903141840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550221"/>
            <a:ext cx="3096344" cy="232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49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Just </a:t>
            </a:r>
            <a:r>
              <a:rPr lang="de-DE" dirty="0" err="1" smtClean="0"/>
              <a:t>choose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optimum</a:t>
            </a:r>
            <a:endParaRPr lang="de-DE" dirty="0" smtClean="0"/>
          </a:p>
          <a:p>
            <a:pPr lvl="1"/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sufficient</a:t>
            </a:r>
            <a:endParaRPr lang="de-DE" dirty="0" smtClean="0"/>
          </a:p>
          <a:p>
            <a:pPr lvl="1"/>
            <a:r>
              <a:rPr lang="de-DE" dirty="0" smtClean="0"/>
              <a:t>But will not </a:t>
            </a:r>
            <a:r>
              <a:rPr lang="de-DE" dirty="0" err="1" smtClean="0"/>
              <a:t>lead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longer</a:t>
            </a:r>
            <a:r>
              <a:rPr lang="de-DE" dirty="0" smtClean="0"/>
              <a:t> </a:t>
            </a:r>
            <a:r>
              <a:rPr lang="de-DE" dirty="0" err="1" smtClean="0"/>
              <a:t>strategies</a:t>
            </a:r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r>
              <a:rPr lang="de-DE" dirty="0" smtClean="0"/>
              <a:t>Overall </a:t>
            </a:r>
            <a:r>
              <a:rPr lang="de-DE" dirty="0" err="1" smtClean="0"/>
              <a:t>utility</a:t>
            </a:r>
            <a:endParaRPr lang="de-DE" dirty="0" smtClean="0"/>
          </a:p>
          <a:p>
            <a:pPr lvl="1"/>
            <a:r>
              <a:rPr lang="de-DE" dirty="0" smtClean="0"/>
              <a:t>Add a </a:t>
            </a:r>
            <a:r>
              <a:rPr lang="de-DE" dirty="0" err="1" smtClean="0"/>
              <a:t>distress</a:t>
            </a:r>
            <a:r>
              <a:rPr lang="de-DE" dirty="0" smtClean="0"/>
              <a:t>/</a:t>
            </a:r>
            <a:r>
              <a:rPr lang="de-DE" dirty="0" err="1" smtClean="0"/>
              <a:t>energy</a:t>
            </a:r>
            <a:r>
              <a:rPr lang="de-DE" dirty="0" smtClean="0"/>
              <a:t> </a:t>
            </a:r>
            <a:r>
              <a:rPr lang="de-DE" dirty="0" err="1" smtClean="0"/>
              <a:t>metric</a:t>
            </a:r>
            <a:endParaRPr lang="de-DE" dirty="0" smtClean="0"/>
          </a:p>
          <a:p>
            <a:pPr lvl="1"/>
            <a:r>
              <a:rPr lang="de-DE" dirty="0" err="1" smtClean="0"/>
              <a:t>Choose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option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leaves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character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overall</a:t>
            </a:r>
            <a:r>
              <a:rPr lang="de-DE" dirty="0" smtClean="0"/>
              <a:t> </a:t>
            </a:r>
            <a:r>
              <a:rPr lang="de-DE" dirty="0" err="1" smtClean="0"/>
              <a:t>result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Timing</a:t>
            </a:r>
          </a:p>
          <a:p>
            <a:pPr lvl="1"/>
            <a:r>
              <a:rPr lang="de-DE" dirty="0" smtClean="0"/>
              <a:t>Also </a:t>
            </a:r>
            <a:r>
              <a:rPr lang="de-DE" dirty="0" err="1" smtClean="0"/>
              <a:t>keep</a:t>
            </a:r>
            <a:r>
              <a:rPr lang="de-DE" dirty="0" smtClean="0"/>
              <a:t> time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endParaRPr lang="de-DE" dirty="0" smtClean="0"/>
          </a:p>
          <a:p>
            <a:pPr lvl="1"/>
            <a:r>
              <a:rPr lang="de-DE" dirty="0" smtClean="0"/>
              <a:t>Short, </a:t>
            </a:r>
            <a:r>
              <a:rPr lang="de-DE" dirty="0" err="1" smtClean="0"/>
              <a:t>ineffective</a:t>
            </a:r>
            <a:r>
              <a:rPr lang="de-DE" dirty="0" smtClean="0"/>
              <a:t> vs. Long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effective</a:t>
            </a:r>
            <a:r>
              <a:rPr lang="de-DE" dirty="0" smtClean="0"/>
              <a:t> </a:t>
            </a:r>
            <a:r>
              <a:rPr lang="de-DE" dirty="0" err="1" smtClean="0"/>
              <a:t>actions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Selection</a:t>
            </a:r>
            <a:endParaRPr lang="de-DE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700808"/>
            <a:ext cx="21717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89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Goal-</a:t>
            </a:r>
            <a:r>
              <a:rPr lang="de-DE" dirty="0" err="1" smtClean="0"/>
              <a:t>Oriented</a:t>
            </a:r>
            <a:r>
              <a:rPr lang="de-DE" dirty="0" smtClean="0"/>
              <a:t> Action </a:t>
            </a:r>
            <a:r>
              <a:rPr lang="de-DE" dirty="0" err="1" smtClean="0"/>
              <a:t>Planning</a:t>
            </a:r>
            <a:r>
              <a:rPr lang="de-DE" dirty="0" smtClean="0"/>
              <a:t> (GOAP)</a:t>
            </a:r>
          </a:p>
          <a:p>
            <a:pPr lvl="1"/>
            <a:r>
              <a:rPr lang="de-DE" dirty="0" smtClean="0"/>
              <a:t>Look at </a:t>
            </a:r>
            <a:r>
              <a:rPr lang="de-DE" dirty="0" err="1" smtClean="0"/>
              <a:t>sequences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actions</a:t>
            </a:r>
            <a:endParaRPr lang="de-DE" dirty="0" smtClean="0"/>
          </a:p>
          <a:p>
            <a:pPr lvl="1"/>
            <a:r>
              <a:rPr lang="de-DE" dirty="0" smtClean="0"/>
              <a:t>Keep a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hypothetical</a:t>
            </a:r>
            <a:r>
              <a:rPr lang="de-DE" dirty="0" smtClean="0"/>
              <a:t> </a:t>
            </a:r>
            <a:r>
              <a:rPr lang="de-DE" dirty="0" err="1" smtClean="0"/>
              <a:t>future</a:t>
            </a:r>
            <a:endParaRPr lang="de-DE" dirty="0" smtClean="0"/>
          </a:p>
          <a:p>
            <a:pPr lvl="1"/>
            <a:r>
              <a:rPr lang="de-DE" dirty="0" smtClean="0"/>
              <a:t>Rank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actions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overall</a:t>
            </a:r>
            <a:r>
              <a:rPr lang="de-DE" dirty="0" smtClean="0"/>
              <a:t> </a:t>
            </a:r>
            <a:r>
              <a:rPr lang="de-DE" dirty="0" err="1" smtClean="0"/>
              <a:t>utility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produce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long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Use</a:t>
            </a:r>
            <a:r>
              <a:rPr lang="de-DE" dirty="0" smtClean="0"/>
              <a:t> A* (</a:t>
            </a:r>
            <a:r>
              <a:rPr lang="de-DE" dirty="0" err="1" smtClean="0"/>
              <a:t>variants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Instead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depth</a:t>
            </a:r>
            <a:r>
              <a:rPr lang="de-DE" dirty="0" smtClean="0"/>
              <a:t>-first </a:t>
            </a:r>
            <a:r>
              <a:rPr lang="de-DE" dirty="0" err="1" smtClean="0"/>
              <a:t>search</a:t>
            </a:r>
            <a:r>
              <a:rPr lang="de-DE" dirty="0" smtClean="0"/>
              <a:t>, </a:t>
            </a:r>
            <a:r>
              <a:rPr lang="de-DE" dirty="0" err="1" smtClean="0"/>
              <a:t>use</a:t>
            </a:r>
            <a:r>
              <a:rPr lang="de-DE" dirty="0" smtClean="0"/>
              <a:t> a </a:t>
            </a:r>
            <a:r>
              <a:rPr lang="de-DE" dirty="0" err="1" smtClean="0"/>
              <a:t>heuristic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A* </a:t>
            </a:r>
            <a:r>
              <a:rPr lang="de-DE" dirty="0" err="1" smtClean="0"/>
              <a:t>variants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cope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infinite </a:t>
            </a:r>
            <a:r>
              <a:rPr lang="de-DE" dirty="0" err="1" smtClean="0"/>
              <a:t>graphs</a:t>
            </a:r>
            <a:endParaRPr lang="de-DE" dirty="0" smtClean="0"/>
          </a:p>
          <a:p>
            <a:pPr lvl="2"/>
            <a:r>
              <a:rPr lang="de-DE" dirty="0" smtClean="0"/>
              <a:t>E.g. IDA* (Iterative </a:t>
            </a:r>
            <a:r>
              <a:rPr lang="de-DE" dirty="0" err="1" smtClean="0"/>
              <a:t>Deepening</a:t>
            </a:r>
            <a:r>
              <a:rPr lang="de-DE" dirty="0" smtClean="0"/>
              <a:t> A*)</a:t>
            </a:r>
          </a:p>
          <a:p>
            <a:pPr lvl="2"/>
            <a:endParaRPr lang="de-DE" dirty="0"/>
          </a:p>
          <a:p>
            <a:r>
              <a:rPr lang="de-DE" dirty="0" err="1" smtClean="0"/>
              <a:t>Horizon</a:t>
            </a:r>
            <a:r>
              <a:rPr lang="de-DE" dirty="0" smtClean="0"/>
              <a:t> </a:t>
            </a:r>
            <a:r>
              <a:rPr lang="de-DE" dirty="0" err="1" smtClean="0"/>
              <a:t>effect</a:t>
            </a:r>
            <a:endParaRPr lang="de-DE" dirty="0" smtClean="0"/>
          </a:p>
          <a:p>
            <a:pPr lvl="1"/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actions</a:t>
            </a:r>
            <a:r>
              <a:rPr lang="de-DE" dirty="0" smtClean="0"/>
              <a:t> do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</a:t>
            </a:r>
            <a:r>
              <a:rPr lang="de-DE" dirty="0" err="1" smtClean="0"/>
              <a:t>ahead</a:t>
            </a:r>
            <a:r>
              <a:rPr lang="de-DE" dirty="0" smtClean="0"/>
              <a:t>?</a:t>
            </a:r>
          </a:p>
          <a:p>
            <a:pPr lvl="1"/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n </a:t>
            </a:r>
            <a:r>
              <a:rPr lang="de-DE" dirty="0" err="1" smtClean="0"/>
              <a:t>actions</a:t>
            </a:r>
            <a:r>
              <a:rPr lang="de-DE" dirty="0" smtClean="0"/>
              <a:t> </a:t>
            </a:r>
            <a:r>
              <a:rPr lang="de-DE" dirty="0" err="1" smtClean="0"/>
              <a:t>lead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slow</a:t>
            </a:r>
            <a:r>
              <a:rPr lang="de-DE" dirty="0" smtClean="0"/>
              <a:t> </a:t>
            </a:r>
            <a:r>
              <a:rPr lang="de-DE" dirty="0" err="1" smtClean="0"/>
              <a:t>progress</a:t>
            </a:r>
            <a:r>
              <a:rPr lang="de-DE" dirty="0" smtClean="0"/>
              <a:t>, but n+1 (</a:t>
            </a:r>
            <a:r>
              <a:rPr lang="de-DE" dirty="0" err="1" smtClean="0"/>
              <a:t>beyond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horizon</a:t>
            </a:r>
            <a:r>
              <a:rPr lang="de-DE" dirty="0" smtClean="0"/>
              <a:t>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option</a:t>
            </a:r>
            <a:r>
              <a:rPr lang="de-DE" dirty="0" smtClean="0"/>
              <a:t>?</a:t>
            </a:r>
          </a:p>
          <a:p>
            <a:pPr lvl="1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Planning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662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Aka. Expert </a:t>
            </a:r>
            <a:r>
              <a:rPr lang="de-DE" dirty="0" err="1" smtClean="0"/>
              <a:t>systems</a:t>
            </a:r>
            <a:endParaRPr lang="de-DE" dirty="0" smtClean="0"/>
          </a:p>
          <a:p>
            <a:r>
              <a:rPr lang="de-DE" dirty="0" smtClean="0"/>
              <a:t>Set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rules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form IF </a:t>
            </a:r>
            <a:r>
              <a:rPr lang="de-DE" dirty="0" err="1" smtClean="0"/>
              <a:t>condition</a:t>
            </a:r>
            <a:r>
              <a:rPr lang="de-DE" dirty="0" smtClean="0"/>
              <a:t> THEN </a:t>
            </a:r>
            <a:r>
              <a:rPr lang="de-DE" dirty="0" err="1" smtClean="0"/>
              <a:t>action</a:t>
            </a:r>
            <a:endParaRPr lang="de-DE" dirty="0" smtClean="0"/>
          </a:p>
          <a:p>
            <a:r>
              <a:rPr lang="de-DE" dirty="0" err="1" smtClean="0"/>
              <a:t>Created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 </a:t>
            </a:r>
            <a:r>
              <a:rPr lang="de-DE" dirty="0" err="1" smtClean="0"/>
              <a:t>designer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Arbitration </a:t>
            </a:r>
            <a:r>
              <a:rPr lang="de-DE" dirty="0" err="1" smtClean="0"/>
              <a:t>and</a:t>
            </a:r>
            <a:r>
              <a:rPr lang="de-DE" dirty="0" smtClean="0"/>
              <a:t> variable </a:t>
            </a:r>
            <a:r>
              <a:rPr lang="de-DE" dirty="0" err="1" smtClean="0"/>
              <a:t>matching</a:t>
            </a:r>
            <a:endParaRPr lang="de-DE" dirty="0" smtClean="0"/>
          </a:p>
          <a:p>
            <a:pPr lvl="1"/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rule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several</a:t>
            </a:r>
            <a:r>
              <a:rPr lang="de-DE" dirty="0" smtClean="0"/>
              <a:t> fit?</a:t>
            </a:r>
          </a:p>
          <a:p>
            <a:pPr lvl="1"/>
            <a:r>
              <a:rPr lang="de-DE" dirty="0" smtClean="0"/>
              <a:t>Variable </a:t>
            </a:r>
            <a:r>
              <a:rPr lang="de-DE" dirty="0" err="1" smtClean="0"/>
              <a:t>matching</a:t>
            </a:r>
            <a:r>
              <a:rPr lang="de-DE" dirty="0" smtClean="0"/>
              <a:t>: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rules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(</a:t>
            </a:r>
            <a:r>
              <a:rPr lang="de-DE" dirty="0" err="1" smtClean="0"/>
              <a:t>connected</a:t>
            </a:r>
            <a:r>
              <a:rPr lang="de-DE" dirty="0" smtClean="0"/>
              <a:t>) variables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Rule-based</a:t>
            </a:r>
            <a:r>
              <a:rPr lang="de-DE" dirty="0" smtClean="0"/>
              <a:t> </a:t>
            </a:r>
            <a:r>
              <a:rPr lang="de-DE" dirty="0" err="1" smtClean="0"/>
              <a:t>systems</a:t>
            </a:r>
            <a:endParaRPr lang="de-DE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869160"/>
            <a:ext cx="31242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bgerundetes Rechteck 5"/>
          <p:cNvSpPr/>
          <p:nvPr/>
        </p:nvSpPr>
        <p:spPr bwMode="auto">
          <a:xfrm>
            <a:off x="5462023" y="548680"/>
            <a:ext cx="1728192" cy="720080"/>
          </a:xfrm>
          <a:prstGeom prst="round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Skipped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34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Every AI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write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read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blackboard</a:t>
            </a:r>
            <a:endParaRPr lang="de-DE" dirty="0" smtClean="0"/>
          </a:p>
          <a:p>
            <a:r>
              <a:rPr lang="de-DE" dirty="0" err="1" smtClean="0"/>
              <a:t>Efficient</a:t>
            </a:r>
            <a:r>
              <a:rPr lang="de-DE" dirty="0" smtClean="0"/>
              <a:t> </a:t>
            </a:r>
            <a:r>
              <a:rPr lang="de-DE" dirty="0" err="1" smtClean="0"/>
              <a:t>way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communicating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AIs</a:t>
            </a:r>
          </a:p>
          <a:p>
            <a:endParaRPr lang="de-DE" dirty="0"/>
          </a:p>
          <a:p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making</a:t>
            </a:r>
            <a:endParaRPr lang="de-DE" dirty="0" smtClean="0"/>
          </a:p>
          <a:p>
            <a:pPr lvl="1"/>
            <a:r>
              <a:rPr lang="de-DE" dirty="0" smtClean="0"/>
              <a:t>AI </a:t>
            </a:r>
            <a:r>
              <a:rPr lang="de-DE" dirty="0" err="1" smtClean="0"/>
              <a:t>components</a:t>
            </a:r>
            <a:r>
              <a:rPr lang="de-DE" dirty="0" smtClean="0"/>
              <a:t> </a:t>
            </a:r>
            <a:r>
              <a:rPr lang="de-DE" dirty="0" err="1" smtClean="0"/>
              <a:t>estimate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act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blackboard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endParaRPr lang="de-DE" dirty="0" smtClean="0"/>
          </a:p>
          <a:p>
            <a:pPr lvl="1"/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an </a:t>
            </a:r>
            <a:r>
              <a:rPr lang="de-DE" dirty="0" err="1" smtClean="0"/>
              <a:t>arbiter</a:t>
            </a:r>
            <a:r>
              <a:rPr lang="de-DE" dirty="0" smtClean="0"/>
              <a:t>,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character</a:t>
            </a:r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Blackboard</a:t>
            </a:r>
            <a:r>
              <a:rPr lang="de-DE" dirty="0" smtClean="0"/>
              <a:t> </a:t>
            </a:r>
            <a:r>
              <a:rPr lang="de-DE" dirty="0" err="1" smtClean="0"/>
              <a:t>architectures</a:t>
            </a:r>
            <a:endParaRPr lang="de-DE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748496"/>
            <a:ext cx="3790559" cy="264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61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Tactical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Strategical</a:t>
            </a:r>
            <a:r>
              <a:rPr lang="de-DE" dirty="0" smtClean="0"/>
              <a:t> AI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 bwMode="auto">
          <a:xfrm>
            <a:off x="2991005" y="1966958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Execution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management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830399" y="3096123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Strategy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830399" y="4159029"/>
            <a:ext cx="2880320" cy="50405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Decision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making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2830399" y="4663085"/>
            <a:ext cx="2880320" cy="50405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Movement</a:t>
            </a:r>
          </a:p>
        </p:txBody>
      </p:sp>
      <p:sp>
        <p:nvSpPr>
          <p:cNvPr id="9" name="Rechteck 8"/>
          <p:cNvSpPr/>
          <p:nvPr/>
        </p:nvSpPr>
        <p:spPr bwMode="auto">
          <a:xfrm>
            <a:off x="1901490" y="5445224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Animation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5004048" y="5445433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Physics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 rot="16200000">
            <a:off x="-504564" y="3659146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World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interface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6372200" y="3567289"/>
            <a:ext cx="2679104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creation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372200" y="4104313"/>
            <a:ext cx="2679104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Scripting</a:t>
            </a:r>
          </a:p>
        </p:txBody>
      </p:sp>
      <p:sp>
        <p:nvSpPr>
          <p:cNvPr id="14" name="Rechteck 13"/>
          <p:cNvSpPr/>
          <p:nvPr/>
        </p:nvSpPr>
        <p:spPr>
          <a:xfrm>
            <a:off x="251520" y="1772816"/>
            <a:ext cx="1512168" cy="60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>
                <a:solidFill>
                  <a:srgbClr val="000000"/>
                </a:solidFill>
              </a:rPr>
              <a:t>AI </a:t>
            </a:r>
            <a:r>
              <a:rPr lang="de-DE" dirty="0" err="1">
                <a:solidFill>
                  <a:srgbClr val="000000"/>
                </a:solidFill>
              </a:rPr>
              <a:t>gets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its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endParaRPr lang="de-DE" dirty="0">
              <a:solidFill>
                <a:srgbClr val="000000"/>
              </a:solidFill>
            </a:endParaRPr>
          </a:p>
          <a:p>
            <a:pPr lvl="0"/>
            <a:r>
              <a:rPr lang="de-DE" dirty="0" err="1">
                <a:solidFill>
                  <a:srgbClr val="000000"/>
                </a:solidFill>
              </a:rPr>
              <a:t>information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522953" y="1626708"/>
            <a:ext cx="3816424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 smtClean="0">
                <a:solidFill>
                  <a:srgbClr val="000000"/>
                </a:solidFill>
              </a:rPr>
              <a:t>AI </a:t>
            </a:r>
            <a:r>
              <a:rPr lang="de-DE" dirty="0" err="1" smtClean="0">
                <a:solidFill>
                  <a:srgbClr val="000000"/>
                </a:solidFill>
              </a:rPr>
              <a:t>gets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given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processor</a:t>
            </a:r>
            <a:r>
              <a:rPr lang="de-DE" dirty="0" smtClean="0">
                <a:solidFill>
                  <a:srgbClr val="000000"/>
                </a:solidFill>
              </a:rPr>
              <a:t> time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16" name="Gruppieren 15"/>
          <p:cNvGrpSpPr/>
          <p:nvPr/>
        </p:nvGrpSpPr>
        <p:grpSpPr>
          <a:xfrm>
            <a:off x="2591780" y="2684244"/>
            <a:ext cx="3528392" cy="1152830"/>
            <a:chOff x="3059832" y="2758344"/>
            <a:chExt cx="3528392" cy="1152830"/>
          </a:xfrm>
        </p:grpSpPr>
        <p:sp>
          <p:nvSpPr>
            <p:cNvPr id="17" name="Rechteck 16"/>
            <p:cNvSpPr/>
            <p:nvPr/>
          </p:nvSpPr>
          <p:spPr bwMode="auto">
            <a:xfrm>
              <a:off x="3059832" y="2933328"/>
              <a:ext cx="3528392" cy="977846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3226443" y="2758344"/>
              <a:ext cx="1512168" cy="3499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/>
              <a:r>
                <a:rPr lang="de-DE" dirty="0" smtClean="0">
                  <a:solidFill>
                    <a:srgbClr val="000000"/>
                  </a:solidFill>
                </a:rPr>
                <a:t>Group AI</a:t>
              </a:r>
              <a:endParaRPr lang="de-DE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2591780" y="3751966"/>
            <a:ext cx="3528392" cy="1525268"/>
            <a:chOff x="3059832" y="2758344"/>
            <a:chExt cx="3528392" cy="1525268"/>
          </a:xfrm>
        </p:grpSpPr>
        <p:sp>
          <p:nvSpPr>
            <p:cNvPr id="20" name="Rechteck 19"/>
            <p:cNvSpPr/>
            <p:nvPr/>
          </p:nvSpPr>
          <p:spPr bwMode="auto">
            <a:xfrm>
              <a:off x="3059832" y="2933328"/>
              <a:ext cx="3528392" cy="1350284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3226443" y="2758344"/>
              <a:ext cx="1512168" cy="3499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/>
              <a:r>
                <a:rPr lang="de-DE" dirty="0" err="1" smtClean="0">
                  <a:solidFill>
                    <a:srgbClr val="000000"/>
                  </a:solidFill>
                </a:rPr>
                <a:t>Character</a:t>
              </a:r>
              <a:r>
                <a:rPr lang="de-DE" dirty="0" smtClean="0">
                  <a:solidFill>
                    <a:srgbClr val="000000"/>
                  </a:solidFill>
                </a:rPr>
                <a:t> AI</a:t>
              </a:r>
              <a:endParaRPr lang="de-DE" dirty="0">
                <a:solidFill>
                  <a:srgbClr val="000000"/>
                </a:solidFill>
              </a:endParaRPr>
            </a:p>
          </p:txBody>
        </p:sp>
      </p:grpSp>
      <p:sp>
        <p:nvSpPr>
          <p:cNvPr id="22" name="Rechteck 21"/>
          <p:cNvSpPr/>
          <p:nvPr/>
        </p:nvSpPr>
        <p:spPr>
          <a:xfrm>
            <a:off x="2748938" y="6021288"/>
            <a:ext cx="3816424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 smtClean="0">
                <a:solidFill>
                  <a:srgbClr val="000000"/>
                </a:solidFill>
              </a:rPr>
              <a:t>AI </a:t>
            </a:r>
            <a:r>
              <a:rPr lang="de-DE" dirty="0" err="1" smtClean="0">
                <a:solidFill>
                  <a:srgbClr val="000000"/>
                </a:solidFill>
              </a:rPr>
              <a:t>gets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turned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into</a:t>
            </a:r>
            <a:r>
              <a:rPr lang="de-DE" dirty="0" smtClean="0">
                <a:solidFill>
                  <a:srgbClr val="000000"/>
                </a:solidFill>
              </a:rPr>
              <a:t> on-screen </a:t>
            </a:r>
            <a:r>
              <a:rPr lang="de-DE" dirty="0" err="1" smtClean="0">
                <a:solidFill>
                  <a:srgbClr val="000000"/>
                </a:solidFill>
              </a:rPr>
              <a:t>action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6368930" y="4661884"/>
            <a:ext cx="2682374" cy="60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 smtClean="0">
                <a:solidFill>
                  <a:srgbClr val="000000"/>
                </a:solidFill>
              </a:rPr>
              <a:t>AI </a:t>
            </a:r>
            <a:r>
              <a:rPr lang="de-DE" dirty="0" err="1" smtClean="0">
                <a:solidFill>
                  <a:srgbClr val="000000"/>
                </a:solidFill>
              </a:rPr>
              <a:t>has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implications</a:t>
            </a:r>
            <a:endParaRPr lang="de-DE" dirty="0" smtClean="0">
              <a:solidFill>
                <a:srgbClr val="000000"/>
              </a:solidFill>
            </a:endParaRPr>
          </a:p>
          <a:p>
            <a:pPr lvl="0"/>
            <a:r>
              <a:rPr lang="de-DE" dirty="0" err="1" smtClean="0">
                <a:solidFill>
                  <a:srgbClr val="000000"/>
                </a:solidFill>
              </a:rPr>
              <a:t>for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related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technologies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44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Tactical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Strategical</a:t>
            </a:r>
            <a:r>
              <a:rPr lang="de-DE" dirty="0"/>
              <a:t> AI</a:t>
            </a:r>
          </a:p>
        </p:txBody>
      </p:sp>
      <p:pic>
        <p:nvPicPr>
          <p:cNvPr id="84994" name="Picture 2" descr="http://vignette4.wikia.nocookie.net/starcraft/images/5/55/Zergling_SC2_Cncpt1.jpg/revision/latest?cb=2007111822474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4"/>
            <a:ext cx="1520434" cy="126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http://bulk2.destructoid.com/ul/226573-zerg_head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255924"/>
            <a:ext cx="590550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2267744" y="3743053"/>
            <a:ext cx="41549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tx1"/>
                </a:solidFill>
              </a:rPr>
              <a:t>vs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49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Find </a:t>
            </a:r>
            <a:r>
              <a:rPr lang="de-DE" dirty="0" err="1" smtClean="0"/>
              <a:t>points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suited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different </a:t>
            </a:r>
            <a:r>
              <a:rPr lang="de-DE" dirty="0" err="1" smtClean="0"/>
              <a:t>actions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Waypoint</a:t>
            </a:r>
            <a:r>
              <a:rPr lang="de-DE" dirty="0" smtClean="0"/>
              <a:t> </a:t>
            </a:r>
            <a:r>
              <a:rPr lang="de-DE" dirty="0" err="1" smtClean="0"/>
              <a:t>Tactics</a:t>
            </a:r>
            <a:endParaRPr lang="de-DE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429000"/>
            <a:ext cx="36099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645024"/>
            <a:ext cx="397192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289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tactical</a:t>
            </a:r>
            <a:r>
              <a:rPr lang="de-DE" dirty="0" smtClean="0"/>
              <a:t> </a:t>
            </a:r>
            <a:r>
              <a:rPr lang="de-DE" dirty="0" err="1" smtClean="0"/>
              <a:t>waypoint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depend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actions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AIs</a:t>
            </a:r>
          </a:p>
          <a:p>
            <a:pPr lvl="1"/>
            <a:r>
              <a:rPr lang="de-DE" dirty="0" err="1" smtClean="0"/>
              <a:t>Example</a:t>
            </a:r>
            <a:r>
              <a:rPr lang="de-DE" dirty="0" smtClean="0"/>
              <a:t>: Cover </a:t>
            </a:r>
            <a:r>
              <a:rPr lang="de-DE" dirty="0" err="1" smtClean="0"/>
              <a:t>depends</a:t>
            </a:r>
            <a:r>
              <a:rPr lang="de-DE" dirty="0" smtClean="0"/>
              <a:t> on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enemy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Precompuation</a:t>
            </a:r>
            <a:r>
              <a:rPr lang="de-DE" dirty="0" smtClean="0"/>
              <a:t> </a:t>
            </a:r>
            <a:r>
              <a:rPr lang="de-DE" dirty="0" err="1" smtClean="0"/>
              <a:t>step</a:t>
            </a:r>
            <a:r>
              <a:rPr lang="de-DE" dirty="0" smtClean="0"/>
              <a:t>: Find </a:t>
            </a:r>
            <a:r>
              <a:rPr lang="de-DE" dirty="0" err="1" smtClean="0"/>
              <a:t>directions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provides</a:t>
            </a:r>
            <a:r>
              <a:rPr lang="de-DE" dirty="0" smtClean="0"/>
              <a:t> </a:t>
            </a:r>
            <a:r>
              <a:rPr lang="de-DE" dirty="0" err="1" smtClean="0"/>
              <a:t>cover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endParaRPr lang="de-DE" dirty="0" smtClean="0"/>
          </a:p>
          <a:p>
            <a:r>
              <a:rPr lang="de-DE" dirty="0" smtClean="0"/>
              <a:t>At </a:t>
            </a:r>
            <a:r>
              <a:rPr lang="de-DE" dirty="0" err="1" smtClean="0"/>
              <a:t>runtime</a:t>
            </a:r>
            <a:r>
              <a:rPr lang="de-DE" dirty="0" smtClean="0"/>
              <a:t>: Find out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currently</a:t>
            </a:r>
            <a:r>
              <a:rPr lang="de-DE" dirty="0" smtClean="0"/>
              <a:t> relevant </a:t>
            </a:r>
            <a:r>
              <a:rPr lang="de-DE" dirty="0" err="1" smtClean="0"/>
              <a:t>direction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among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Context</a:t>
            </a:r>
            <a:r>
              <a:rPr lang="de-DE" dirty="0" smtClean="0"/>
              <a:t> </a:t>
            </a:r>
            <a:r>
              <a:rPr lang="de-DE" dirty="0" err="1" smtClean="0"/>
              <a:t>Sensitivity</a:t>
            </a:r>
            <a:endParaRPr lang="de-DE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717032"/>
            <a:ext cx="48768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bgerundetes Rechteck 5"/>
          <p:cNvSpPr/>
          <p:nvPr/>
        </p:nvSpPr>
        <p:spPr bwMode="auto">
          <a:xfrm>
            <a:off x="5462023" y="548680"/>
            <a:ext cx="1728192" cy="720080"/>
          </a:xfrm>
          <a:prstGeom prst="round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Skipped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50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Creatures</a:t>
            </a:r>
            <a:r>
              <a:rPr lang="de-DE" dirty="0" smtClean="0"/>
              <a:t> (1996)</a:t>
            </a:r>
          </a:p>
          <a:p>
            <a:pPr lvl="1"/>
            <a:r>
              <a:rPr lang="de-DE" dirty="0"/>
              <a:t>Steve </a:t>
            </a:r>
            <a:r>
              <a:rPr lang="de-DE" dirty="0" smtClean="0"/>
              <a:t>Grand</a:t>
            </a:r>
          </a:p>
          <a:p>
            <a:pPr lvl="1"/>
            <a:r>
              <a:rPr lang="de-DE" dirty="0" smtClean="0"/>
              <a:t>Train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breed</a:t>
            </a:r>
            <a:r>
              <a:rPr lang="de-DE" dirty="0" smtClean="0"/>
              <a:t> </a:t>
            </a:r>
            <a:r>
              <a:rPr lang="de-DE" dirty="0" err="1" smtClean="0"/>
              <a:t>creatures</a:t>
            </a:r>
            <a:endParaRPr lang="de-DE" dirty="0" smtClean="0"/>
          </a:p>
          <a:p>
            <a:pPr lvl="1"/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neural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networks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AI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/>
          </a:p>
        </p:txBody>
      </p:sp>
      <p:pic>
        <p:nvPicPr>
          <p:cNvPr id="2050" name="Picture 2" descr="https://fangirled.files.wordpress.com/2013/04/creatures_790screen001-e13649081399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140968"/>
            <a:ext cx="4680520" cy="289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52120" y="3789040"/>
            <a:ext cx="3149738" cy="209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55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visibility</a:t>
            </a:r>
            <a:r>
              <a:rPr lang="de-DE" dirty="0" smtClean="0"/>
              <a:t> </a:t>
            </a:r>
            <a:r>
              <a:rPr lang="de-DE" dirty="0" err="1" smtClean="0"/>
              <a:t>checks</a:t>
            </a:r>
            <a:endParaRPr lang="de-DE" dirty="0" smtClean="0"/>
          </a:p>
          <a:p>
            <a:pPr lvl="1"/>
            <a:r>
              <a:rPr lang="de-DE" dirty="0" err="1" smtClean="0"/>
              <a:t>Visibility</a:t>
            </a:r>
            <a:r>
              <a:rPr lang="de-DE" dirty="0" smtClean="0"/>
              <a:t>: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much</a:t>
            </a:r>
            <a:r>
              <a:rPr lang="de-DE" dirty="0" smtClean="0"/>
              <a:t> </a:t>
            </a:r>
            <a:r>
              <a:rPr lang="de-DE" dirty="0" err="1" smtClean="0"/>
              <a:t>space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overlooked</a:t>
            </a:r>
            <a:r>
              <a:rPr lang="de-DE" dirty="0" smtClean="0"/>
              <a:t>?</a:t>
            </a:r>
          </a:p>
          <a:p>
            <a:pPr lvl="1"/>
            <a:r>
              <a:rPr lang="de-DE" dirty="0" smtClean="0"/>
              <a:t>Cover: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character</a:t>
            </a:r>
            <a:r>
              <a:rPr lang="de-DE" dirty="0" smtClean="0"/>
              <a:t> </a:t>
            </a:r>
            <a:r>
              <a:rPr lang="de-DE" dirty="0" err="1" smtClean="0"/>
              <a:t>covered</a:t>
            </a:r>
            <a:r>
              <a:rPr lang="de-DE" dirty="0" smtClean="0"/>
              <a:t>?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Shadow </a:t>
            </a:r>
            <a:r>
              <a:rPr lang="de-DE" dirty="0" err="1" smtClean="0"/>
              <a:t>points</a:t>
            </a:r>
            <a:endParaRPr lang="de-DE" dirty="0" smtClean="0"/>
          </a:p>
          <a:p>
            <a:pPr lvl="1"/>
            <a:r>
              <a:rPr lang="de-DE" dirty="0" smtClean="0"/>
              <a:t>Cast </a:t>
            </a:r>
            <a:r>
              <a:rPr lang="de-DE" dirty="0" err="1" smtClean="0"/>
              <a:t>rays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light </a:t>
            </a:r>
            <a:r>
              <a:rPr lang="de-DE" dirty="0" err="1" smtClean="0"/>
              <a:t>sources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an </a:t>
            </a:r>
            <a:r>
              <a:rPr lang="de-DE" dirty="0" err="1" smtClean="0"/>
              <a:t>existing</a:t>
            </a:r>
            <a:r>
              <a:rPr lang="de-DE" dirty="0" smtClean="0"/>
              <a:t> global </a:t>
            </a:r>
            <a:r>
              <a:rPr lang="de-DE" dirty="0" err="1" smtClean="0"/>
              <a:t>lighting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Generating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points</a:t>
            </a:r>
            <a:endParaRPr lang="de-DE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72816"/>
            <a:ext cx="429577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 descr="http://static.giantbomb.com/uploads/original/0/8002/315178-t3main_2008_07_26_13_24_37_9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365104"/>
            <a:ext cx="2793910" cy="174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bgerundetes Rechteck 6"/>
          <p:cNvSpPr/>
          <p:nvPr/>
        </p:nvSpPr>
        <p:spPr bwMode="auto">
          <a:xfrm>
            <a:off x="5462023" y="548680"/>
            <a:ext cx="1728192" cy="720080"/>
          </a:xfrm>
          <a:prstGeom prst="round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Skipped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42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de-DE" dirty="0" err="1" smtClean="0"/>
              <a:t>Analyze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Influence</a:t>
            </a:r>
            <a:r>
              <a:rPr lang="de-DE" dirty="0" smtClean="0"/>
              <a:t> </a:t>
            </a:r>
            <a:r>
              <a:rPr lang="de-DE" dirty="0" err="1" smtClean="0"/>
              <a:t>maps</a:t>
            </a:r>
            <a:endParaRPr lang="de-DE" dirty="0" smtClean="0"/>
          </a:p>
          <a:p>
            <a:pPr lvl="1"/>
            <a:r>
              <a:rPr lang="de-DE" dirty="0" err="1" smtClean="0"/>
              <a:t>How</a:t>
            </a:r>
            <a:r>
              <a:rPr lang="de-DE" dirty="0" smtClean="0"/>
              <a:t> strong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influence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player</a:t>
            </a:r>
            <a:r>
              <a:rPr lang="de-DE" dirty="0" smtClean="0"/>
              <a:t>?</a:t>
            </a:r>
          </a:p>
          <a:p>
            <a:pPr lvl="1"/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unit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building</a:t>
            </a:r>
            <a:r>
              <a:rPr lang="de-DE" dirty="0" smtClean="0"/>
              <a:t> </a:t>
            </a:r>
            <a:r>
              <a:rPr lang="de-DE" dirty="0" err="1" smtClean="0"/>
              <a:t>strength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 smtClean="0"/>
          </a:p>
          <a:p>
            <a:pPr lvl="1"/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attenuation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Tactical</a:t>
            </a:r>
            <a:r>
              <a:rPr lang="de-DE" dirty="0" smtClean="0"/>
              <a:t> </a:t>
            </a:r>
            <a:r>
              <a:rPr lang="de-DE" dirty="0" err="1" smtClean="0"/>
              <a:t>Analyses</a:t>
            </a:r>
            <a:endParaRPr lang="de-DE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628800"/>
            <a:ext cx="3774579" cy="3735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065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Frag </a:t>
            </a:r>
            <a:r>
              <a:rPr lang="de-DE" dirty="0" err="1" smtClean="0"/>
              <a:t>Maps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Learning </a:t>
            </a:r>
            <a:r>
              <a:rPr lang="de-DE" dirty="0" err="1" smtClean="0"/>
              <a:t>influence</a:t>
            </a:r>
            <a:r>
              <a:rPr lang="de-DE" dirty="0" smtClean="0"/>
              <a:t> </a:t>
            </a:r>
            <a:r>
              <a:rPr lang="de-DE" dirty="0" err="1" smtClean="0"/>
              <a:t>maps</a:t>
            </a:r>
            <a:endParaRPr lang="de-DE" dirty="0"/>
          </a:p>
        </p:txBody>
      </p:sp>
      <p:pic>
        <p:nvPicPr>
          <p:cNvPr id="86018" name="Picture 2" descr="https://www.quaddicted.com/_media/tools/dm3_heatmap_120000fragsfrom400_4on4gam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033" y="1916832"/>
            <a:ext cx="6264696" cy="44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82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Combine different </a:t>
            </a:r>
            <a:r>
              <a:rPr lang="de-DE" dirty="0" err="1" smtClean="0"/>
              <a:t>tactical</a:t>
            </a:r>
            <a:r>
              <a:rPr lang="de-DE" dirty="0" smtClean="0"/>
              <a:t> </a:t>
            </a:r>
            <a:r>
              <a:rPr lang="de-DE" dirty="0" err="1" smtClean="0"/>
              <a:t>analyses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Multiple Layer Analysis</a:t>
            </a:r>
            <a:endParaRPr lang="de-DE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780928"/>
            <a:ext cx="51149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71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Map</a:t>
            </a:r>
            <a:r>
              <a:rPr lang="de-DE" dirty="0" smtClean="0"/>
              <a:t> </a:t>
            </a:r>
            <a:r>
              <a:rPr lang="de-DE" dirty="0" err="1" smtClean="0"/>
              <a:t>Flooding</a:t>
            </a:r>
            <a:endParaRPr lang="de-DE" dirty="0" smtClean="0"/>
          </a:p>
          <a:p>
            <a:pPr lvl="1"/>
            <a:r>
              <a:rPr lang="de-DE" dirty="0" err="1" smtClean="0"/>
              <a:t>Use</a:t>
            </a:r>
            <a:r>
              <a:rPr lang="de-DE" dirty="0" smtClean="0"/>
              <a:t> Dijkstra </a:t>
            </a:r>
            <a:r>
              <a:rPr lang="de-DE" dirty="0" err="1" smtClean="0"/>
              <a:t>Algorithm</a:t>
            </a:r>
            <a:r>
              <a:rPr lang="de-DE" dirty="0" smtClean="0"/>
              <a:t> variant</a:t>
            </a:r>
          </a:p>
          <a:p>
            <a:pPr lvl="1"/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influences</a:t>
            </a:r>
            <a:r>
              <a:rPr lang="de-DE" dirty="0" smtClean="0"/>
              <a:t> </a:t>
            </a:r>
            <a:r>
              <a:rPr lang="de-DE" dirty="0" err="1" smtClean="0"/>
              <a:t>overlap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stronger</a:t>
            </a:r>
            <a:r>
              <a:rPr lang="de-DE" dirty="0" smtClean="0"/>
              <a:t> </a:t>
            </a:r>
            <a:r>
              <a:rPr lang="de-DE" dirty="0" err="1" smtClean="0"/>
              <a:t>influence</a:t>
            </a:r>
            <a:r>
              <a:rPr lang="de-DE" dirty="0" smtClean="0"/>
              <a:t> </a:t>
            </a:r>
            <a:r>
              <a:rPr lang="de-DE" dirty="0" err="1" smtClean="0"/>
              <a:t>wins</a:t>
            </a:r>
            <a:endParaRPr lang="de-DE" dirty="0" smtClean="0"/>
          </a:p>
          <a:p>
            <a:pPr lvl="1"/>
            <a:r>
              <a:rPr lang="de-DE" dirty="0" smtClean="0"/>
              <a:t>Leads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Voronoi</a:t>
            </a:r>
            <a:r>
              <a:rPr lang="de-DE" dirty="0"/>
              <a:t> </a:t>
            </a:r>
            <a:r>
              <a:rPr lang="de-DE" dirty="0" smtClean="0"/>
              <a:t>Diagram-like </a:t>
            </a:r>
            <a:r>
              <a:rPr lang="de-DE" dirty="0" err="1" smtClean="0"/>
              <a:t>map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Filters</a:t>
            </a:r>
          </a:p>
          <a:p>
            <a:pPr lvl="1"/>
            <a:r>
              <a:rPr lang="de-DE" dirty="0" err="1" smtClean="0"/>
              <a:t>Blur</a:t>
            </a:r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r>
              <a:rPr lang="de-DE" dirty="0" err="1" smtClean="0"/>
              <a:t>Sharpen</a:t>
            </a:r>
            <a:endParaRPr lang="de-DE" dirty="0" smtClean="0"/>
          </a:p>
          <a:p>
            <a:pPr lvl="2"/>
            <a:r>
              <a:rPr lang="de-DE" dirty="0" smtClean="0"/>
              <a:t>E.g.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location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Generating </a:t>
            </a:r>
            <a:r>
              <a:rPr lang="de-DE" dirty="0" err="1" smtClean="0"/>
              <a:t>influence</a:t>
            </a:r>
            <a:r>
              <a:rPr lang="de-DE" dirty="0" smtClean="0"/>
              <a:t> </a:t>
            </a:r>
            <a:r>
              <a:rPr lang="de-DE" dirty="0" err="1" smtClean="0"/>
              <a:t>maps</a:t>
            </a:r>
            <a:endParaRPr lang="de-DE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212976"/>
            <a:ext cx="184785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869160"/>
            <a:ext cx="3497560" cy="157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91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de-DE" dirty="0" err="1" smtClean="0"/>
              <a:t>Cellular</a:t>
            </a:r>
            <a:r>
              <a:rPr lang="de-DE" dirty="0" smtClean="0"/>
              <a:t> </a:t>
            </a:r>
            <a:r>
              <a:rPr lang="de-DE" dirty="0" err="1" smtClean="0"/>
              <a:t>automata</a:t>
            </a:r>
            <a:endParaRPr lang="de-DE" dirty="0" smtClean="0"/>
          </a:p>
          <a:p>
            <a:pPr lvl="1"/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rules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tiles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filled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neighbors</a:t>
            </a:r>
            <a:endParaRPr lang="de-DE" dirty="0"/>
          </a:p>
          <a:p>
            <a:pPr lvl="1"/>
            <a:r>
              <a:rPr lang="de-DE" dirty="0" err="1" smtClean="0"/>
              <a:t>Used</a:t>
            </a:r>
            <a:r>
              <a:rPr lang="de-DE" dirty="0" smtClean="0"/>
              <a:t> in Sim City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Generating </a:t>
            </a:r>
            <a:r>
              <a:rPr lang="de-DE" dirty="0" err="1" smtClean="0"/>
              <a:t>influence</a:t>
            </a:r>
            <a:r>
              <a:rPr lang="de-DE" dirty="0" smtClean="0"/>
              <a:t> </a:t>
            </a:r>
            <a:r>
              <a:rPr lang="de-DE" dirty="0" err="1" smtClean="0"/>
              <a:t>maps</a:t>
            </a:r>
            <a:endParaRPr lang="de-DE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700809"/>
            <a:ext cx="3751709" cy="2265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Picture 6" descr="http://www.creativeapplications.net/wp-content/uploads/2012/11/Sc2kscr-320x23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52" y="3429000"/>
            <a:ext cx="3607715" cy="269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bgerundetes Rechteck 6"/>
          <p:cNvSpPr/>
          <p:nvPr/>
        </p:nvSpPr>
        <p:spPr bwMode="auto">
          <a:xfrm>
            <a:off x="5462023" y="548680"/>
            <a:ext cx="1728192" cy="720080"/>
          </a:xfrm>
          <a:prstGeom prst="round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Skipped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42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Bottom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endParaRPr lang="de-DE" dirty="0" smtClean="0"/>
          </a:p>
          <a:p>
            <a:pPr lvl="1"/>
            <a:r>
              <a:rPr lang="de-DE" dirty="0" smtClean="0"/>
              <a:t>AIs </a:t>
            </a:r>
            <a:r>
              <a:rPr lang="de-DE" dirty="0" err="1" smtClean="0"/>
              <a:t>query</a:t>
            </a:r>
            <a:r>
              <a:rPr lang="de-DE" dirty="0" smtClean="0"/>
              <a:t> </a:t>
            </a:r>
            <a:r>
              <a:rPr lang="de-DE" dirty="0" err="1" smtClean="0"/>
              <a:t>higher</a:t>
            </a:r>
            <a:r>
              <a:rPr lang="de-DE" dirty="0" smtClean="0"/>
              <a:t>-level </a:t>
            </a:r>
            <a:r>
              <a:rPr lang="de-DE" dirty="0" err="1" smtClean="0"/>
              <a:t>systems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tactical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r>
              <a:rPr lang="de-DE" dirty="0" smtClean="0"/>
              <a:t>Top-down</a:t>
            </a:r>
          </a:p>
          <a:p>
            <a:pPr lvl="1"/>
            <a:r>
              <a:rPr lang="de-DE" dirty="0" smtClean="0"/>
              <a:t>High-level </a:t>
            </a:r>
            <a:r>
              <a:rPr lang="de-DE" dirty="0" err="1" smtClean="0"/>
              <a:t>commands</a:t>
            </a:r>
            <a:r>
              <a:rPr lang="de-DE" dirty="0" smtClean="0"/>
              <a:t> </a:t>
            </a:r>
            <a:r>
              <a:rPr lang="de-DE" dirty="0" err="1" smtClean="0"/>
              <a:t>passed</a:t>
            </a:r>
            <a:r>
              <a:rPr lang="de-DE" dirty="0" smtClean="0"/>
              <a:t> </a:t>
            </a:r>
            <a:r>
              <a:rPr lang="de-DE" dirty="0" err="1" smtClean="0"/>
              <a:t>downwards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Coordinated</a:t>
            </a:r>
            <a:r>
              <a:rPr lang="de-DE" dirty="0" smtClean="0"/>
              <a:t> Action</a:t>
            </a:r>
            <a:endParaRPr lang="de-DE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356992"/>
            <a:ext cx="429577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72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Learning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 bwMode="auto">
          <a:xfrm>
            <a:off x="2991005" y="1966958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Execution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management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830399" y="3096123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Strategy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830399" y="4159029"/>
            <a:ext cx="2880320" cy="50405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Decision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making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2830399" y="4663085"/>
            <a:ext cx="2880320" cy="50405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Movement</a:t>
            </a:r>
          </a:p>
        </p:txBody>
      </p:sp>
      <p:sp>
        <p:nvSpPr>
          <p:cNvPr id="9" name="Rechteck 8"/>
          <p:cNvSpPr/>
          <p:nvPr/>
        </p:nvSpPr>
        <p:spPr bwMode="auto">
          <a:xfrm>
            <a:off x="1901490" y="5445224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Animation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5004048" y="5445433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Physics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 rot="16200000">
            <a:off x="-504564" y="3659146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World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interface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6372200" y="3567289"/>
            <a:ext cx="2679104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creation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372200" y="4104313"/>
            <a:ext cx="2679104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Scripting</a:t>
            </a:r>
          </a:p>
        </p:txBody>
      </p:sp>
      <p:sp>
        <p:nvSpPr>
          <p:cNvPr id="14" name="Rechteck 13"/>
          <p:cNvSpPr/>
          <p:nvPr/>
        </p:nvSpPr>
        <p:spPr>
          <a:xfrm>
            <a:off x="251520" y="1772816"/>
            <a:ext cx="1512168" cy="60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>
                <a:solidFill>
                  <a:srgbClr val="000000"/>
                </a:solidFill>
              </a:rPr>
              <a:t>AI </a:t>
            </a:r>
            <a:r>
              <a:rPr lang="de-DE" dirty="0" err="1">
                <a:solidFill>
                  <a:srgbClr val="000000"/>
                </a:solidFill>
              </a:rPr>
              <a:t>gets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its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endParaRPr lang="de-DE" dirty="0">
              <a:solidFill>
                <a:srgbClr val="000000"/>
              </a:solidFill>
            </a:endParaRPr>
          </a:p>
          <a:p>
            <a:pPr lvl="0"/>
            <a:r>
              <a:rPr lang="de-DE" dirty="0" err="1">
                <a:solidFill>
                  <a:srgbClr val="000000"/>
                </a:solidFill>
              </a:rPr>
              <a:t>information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2522953" y="1626708"/>
            <a:ext cx="3816424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 smtClean="0">
                <a:solidFill>
                  <a:srgbClr val="000000"/>
                </a:solidFill>
              </a:rPr>
              <a:t>AI </a:t>
            </a:r>
            <a:r>
              <a:rPr lang="de-DE" dirty="0" err="1" smtClean="0">
                <a:solidFill>
                  <a:srgbClr val="000000"/>
                </a:solidFill>
              </a:rPr>
              <a:t>gets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given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processor</a:t>
            </a:r>
            <a:r>
              <a:rPr lang="de-DE" dirty="0" smtClean="0">
                <a:solidFill>
                  <a:srgbClr val="000000"/>
                </a:solidFill>
              </a:rPr>
              <a:t> time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16" name="Gruppieren 15"/>
          <p:cNvGrpSpPr/>
          <p:nvPr/>
        </p:nvGrpSpPr>
        <p:grpSpPr>
          <a:xfrm>
            <a:off x="2591780" y="2684244"/>
            <a:ext cx="3528392" cy="1152830"/>
            <a:chOff x="3059832" y="2758344"/>
            <a:chExt cx="3528392" cy="1152830"/>
          </a:xfrm>
        </p:grpSpPr>
        <p:sp>
          <p:nvSpPr>
            <p:cNvPr id="17" name="Rechteck 16"/>
            <p:cNvSpPr/>
            <p:nvPr/>
          </p:nvSpPr>
          <p:spPr bwMode="auto">
            <a:xfrm>
              <a:off x="3059832" y="2933328"/>
              <a:ext cx="3528392" cy="977846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3226443" y="2758344"/>
              <a:ext cx="1512168" cy="3499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/>
              <a:r>
                <a:rPr lang="de-DE" dirty="0" smtClean="0">
                  <a:solidFill>
                    <a:srgbClr val="000000"/>
                  </a:solidFill>
                </a:rPr>
                <a:t>Group AI</a:t>
              </a:r>
              <a:endParaRPr lang="de-DE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2591780" y="3751966"/>
            <a:ext cx="3528392" cy="1525268"/>
            <a:chOff x="3059832" y="2758344"/>
            <a:chExt cx="3528392" cy="1525268"/>
          </a:xfrm>
        </p:grpSpPr>
        <p:sp>
          <p:nvSpPr>
            <p:cNvPr id="20" name="Rechteck 19"/>
            <p:cNvSpPr/>
            <p:nvPr/>
          </p:nvSpPr>
          <p:spPr bwMode="auto">
            <a:xfrm>
              <a:off x="3059832" y="2933328"/>
              <a:ext cx="3528392" cy="1350284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3226443" y="2758344"/>
              <a:ext cx="1512168" cy="3499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/>
              <a:r>
                <a:rPr lang="de-DE" dirty="0" err="1" smtClean="0">
                  <a:solidFill>
                    <a:srgbClr val="000000"/>
                  </a:solidFill>
                </a:rPr>
                <a:t>Character</a:t>
              </a:r>
              <a:r>
                <a:rPr lang="de-DE" dirty="0" smtClean="0">
                  <a:solidFill>
                    <a:srgbClr val="000000"/>
                  </a:solidFill>
                </a:rPr>
                <a:t> AI</a:t>
              </a:r>
              <a:endParaRPr lang="de-DE" dirty="0">
                <a:solidFill>
                  <a:srgbClr val="000000"/>
                </a:solidFill>
              </a:endParaRPr>
            </a:p>
          </p:txBody>
        </p:sp>
      </p:grpSp>
      <p:sp>
        <p:nvSpPr>
          <p:cNvPr id="22" name="Rechteck 21"/>
          <p:cNvSpPr/>
          <p:nvPr/>
        </p:nvSpPr>
        <p:spPr>
          <a:xfrm>
            <a:off x="2748938" y="6021288"/>
            <a:ext cx="3816424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 smtClean="0">
                <a:solidFill>
                  <a:srgbClr val="000000"/>
                </a:solidFill>
              </a:rPr>
              <a:t>AI </a:t>
            </a:r>
            <a:r>
              <a:rPr lang="de-DE" dirty="0" err="1" smtClean="0">
                <a:solidFill>
                  <a:srgbClr val="000000"/>
                </a:solidFill>
              </a:rPr>
              <a:t>gets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turned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into</a:t>
            </a:r>
            <a:r>
              <a:rPr lang="de-DE" dirty="0" smtClean="0">
                <a:solidFill>
                  <a:srgbClr val="000000"/>
                </a:solidFill>
              </a:rPr>
              <a:t> on-screen </a:t>
            </a:r>
            <a:r>
              <a:rPr lang="de-DE" dirty="0" err="1" smtClean="0">
                <a:solidFill>
                  <a:srgbClr val="000000"/>
                </a:solidFill>
              </a:rPr>
              <a:t>action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6368930" y="4661884"/>
            <a:ext cx="2682374" cy="60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 smtClean="0">
                <a:solidFill>
                  <a:srgbClr val="000000"/>
                </a:solidFill>
              </a:rPr>
              <a:t>AI </a:t>
            </a:r>
            <a:r>
              <a:rPr lang="de-DE" dirty="0" err="1" smtClean="0">
                <a:solidFill>
                  <a:srgbClr val="000000"/>
                </a:solidFill>
              </a:rPr>
              <a:t>has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implications</a:t>
            </a:r>
            <a:endParaRPr lang="de-DE" dirty="0" smtClean="0">
              <a:solidFill>
                <a:srgbClr val="000000"/>
              </a:solidFill>
            </a:endParaRPr>
          </a:p>
          <a:p>
            <a:pPr lvl="0"/>
            <a:r>
              <a:rPr lang="de-DE" dirty="0" err="1" smtClean="0">
                <a:solidFill>
                  <a:srgbClr val="000000"/>
                </a:solidFill>
              </a:rPr>
              <a:t>for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related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technologies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4932040" y="2996951"/>
            <a:ext cx="1086602" cy="4505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Learning</a:t>
            </a: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5462023" y="548680"/>
            <a:ext cx="1728192" cy="720080"/>
          </a:xfrm>
          <a:prstGeom prst="round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Skipped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90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de-DE" dirty="0" err="1" smtClean="0"/>
              <a:t>Learn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optimal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parameter</a:t>
            </a:r>
            <a:endParaRPr lang="de-DE" dirty="0" smtClean="0"/>
          </a:p>
          <a:p>
            <a:pPr lvl="1"/>
            <a:r>
              <a:rPr lang="de-DE" dirty="0" smtClean="0"/>
              <a:t>E.g. optimal </a:t>
            </a:r>
            <a:r>
              <a:rPr lang="de-DE" dirty="0" err="1" smtClean="0"/>
              <a:t>driving</a:t>
            </a:r>
            <a:r>
              <a:rPr lang="de-DE" dirty="0" smtClean="0"/>
              <a:t> </a:t>
            </a:r>
            <a:r>
              <a:rPr lang="de-DE" dirty="0" err="1" smtClean="0"/>
              <a:t>speed</a:t>
            </a:r>
            <a:r>
              <a:rPr lang="de-DE" dirty="0" smtClean="0"/>
              <a:t>,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zergs</a:t>
            </a:r>
            <a:r>
              <a:rPr lang="de-DE" dirty="0" smtClean="0"/>
              <a:t> in a </a:t>
            </a:r>
            <a:r>
              <a:rPr lang="de-DE" dirty="0" err="1" smtClean="0"/>
              <a:t>rush</a:t>
            </a:r>
            <a:r>
              <a:rPr lang="de-DE" dirty="0" smtClean="0"/>
              <a:t>, …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Hill </a:t>
            </a:r>
            <a:r>
              <a:rPr lang="de-DE" dirty="0" err="1" smtClean="0"/>
              <a:t>climbing</a:t>
            </a:r>
            <a:endParaRPr lang="de-DE" dirty="0" smtClean="0"/>
          </a:p>
          <a:p>
            <a:pPr lvl="1"/>
            <a:r>
              <a:rPr lang="de-DE" dirty="0" smtClean="0"/>
              <a:t>Move </a:t>
            </a:r>
            <a:r>
              <a:rPr lang="de-DE" dirty="0" err="1" smtClean="0"/>
              <a:t>towards</a:t>
            </a:r>
            <a:r>
              <a:rPr lang="de-DE" dirty="0" smtClean="0"/>
              <a:t> </a:t>
            </a:r>
            <a:r>
              <a:rPr lang="de-DE" dirty="0" err="1" smtClean="0"/>
              <a:t>ascending</a:t>
            </a:r>
            <a:r>
              <a:rPr lang="de-DE" dirty="0" smtClean="0"/>
              <a:t> </a:t>
            </a:r>
            <a:r>
              <a:rPr lang="de-DE" dirty="0" err="1" smtClean="0"/>
              <a:t>gradient</a:t>
            </a:r>
            <a:endParaRPr lang="de-DE" dirty="0" smtClean="0"/>
          </a:p>
          <a:p>
            <a:pPr lvl="1"/>
            <a:r>
              <a:rPr lang="de-DE" dirty="0" err="1" smtClean="0"/>
              <a:t>Stop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a </a:t>
            </a:r>
            <a:r>
              <a:rPr lang="de-DE" dirty="0" err="1" smtClean="0"/>
              <a:t>maximum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reached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Parameter </a:t>
            </a:r>
            <a:r>
              <a:rPr lang="de-DE" dirty="0" err="1" smtClean="0"/>
              <a:t>learning</a:t>
            </a:r>
            <a:endParaRPr lang="de-DE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3" y="1628800"/>
            <a:ext cx="3395861" cy="162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77072"/>
            <a:ext cx="44958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bgerundetes Rechteck 6"/>
          <p:cNvSpPr/>
          <p:nvPr/>
        </p:nvSpPr>
        <p:spPr bwMode="auto">
          <a:xfrm>
            <a:off x="5462023" y="548680"/>
            <a:ext cx="1728192" cy="720080"/>
          </a:xfrm>
          <a:prstGeom prst="round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Skipped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79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Momentum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Multiple </a:t>
            </a:r>
            <a:r>
              <a:rPr lang="de-DE" dirty="0" err="1" smtClean="0"/>
              <a:t>trials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Finding</a:t>
            </a:r>
            <a:r>
              <a:rPr lang="de-DE" dirty="0" smtClean="0"/>
              <a:t> global </a:t>
            </a:r>
            <a:r>
              <a:rPr lang="de-DE" dirty="0" err="1" smtClean="0"/>
              <a:t>maxima</a:t>
            </a:r>
            <a:endParaRPr lang="de-DE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961" y="2060848"/>
            <a:ext cx="4378077" cy="196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365104"/>
            <a:ext cx="48768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bgerundetes Rechteck 6"/>
          <p:cNvSpPr/>
          <p:nvPr/>
        </p:nvSpPr>
        <p:spPr bwMode="auto">
          <a:xfrm>
            <a:off x="5462023" y="548680"/>
            <a:ext cx="1728192" cy="720080"/>
          </a:xfrm>
          <a:prstGeom prst="round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Skipped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80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1520" y="1484784"/>
            <a:ext cx="8640763" cy="4968875"/>
          </a:xfrm>
        </p:spPr>
        <p:txBody>
          <a:bodyPr/>
          <a:lstStyle/>
          <a:p>
            <a:r>
              <a:rPr lang="de-DE" dirty="0" smtClean="0"/>
              <a:t>Today</a:t>
            </a:r>
          </a:p>
          <a:p>
            <a:pPr lvl="1"/>
            <a:r>
              <a:rPr lang="de-DE" dirty="0" smtClean="0"/>
              <a:t>AI </a:t>
            </a:r>
            <a:r>
              <a:rPr lang="de-DE" dirty="0" err="1" smtClean="0"/>
              <a:t>central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r>
              <a:rPr lang="de-DE" dirty="0" smtClean="0"/>
              <a:t> in </a:t>
            </a:r>
            <a:r>
              <a:rPr lang="de-DE" dirty="0" err="1" smtClean="0"/>
              <a:t>almost</a:t>
            </a:r>
            <a:r>
              <a:rPr lang="de-DE" dirty="0" smtClean="0"/>
              <a:t> all </a:t>
            </a:r>
            <a:r>
              <a:rPr lang="de-DE" dirty="0" err="1" smtClean="0"/>
              <a:t>games</a:t>
            </a:r>
            <a:endParaRPr lang="de-DE" dirty="0" smtClean="0"/>
          </a:p>
          <a:p>
            <a:pPr lvl="1"/>
            <a:r>
              <a:rPr lang="de-DE" dirty="0" err="1" smtClean="0"/>
              <a:t>Gets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importance</a:t>
            </a:r>
            <a:r>
              <a:rPr lang="de-DE" dirty="0" smtClean="0"/>
              <a:t> (= </a:t>
            </a:r>
            <a:r>
              <a:rPr lang="de-DE" dirty="0" err="1" smtClean="0"/>
              <a:t>computation</a:t>
            </a:r>
            <a:r>
              <a:rPr lang="de-DE" dirty="0" smtClean="0"/>
              <a:t> time),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integrated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 design </a:t>
            </a:r>
            <a:r>
              <a:rPr lang="de-DE" dirty="0" err="1" smtClean="0"/>
              <a:t>decisions</a:t>
            </a:r>
            <a:endParaRPr lang="de-DE" dirty="0" smtClean="0"/>
          </a:p>
          <a:p>
            <a:pPr lvl="1"/>
            <a:r>
              <a:rPr lang="de-DE" dirty="0" smtClean="0"/>
              <a:t>AI </a:t>
            </a:r>
            <a:r>
              <a:rPr lang="de-DE" dirty="0" err="1" smtClean="0"/>
              <a:t>engines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AI </a:t>
            </a:r>
            <a:r>
              <a:rPr lang="de-DE" dirty="0" err="1" smtClean="0"/>
              <a:t>middleware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/>
          </a:p>
        </p:txBody>
      </p:sp>
      <p:pic>
        <p:nvPicPr>
          <p:cNvPr id="3074" name="Picture 2" descr="F1 2014 Game Relea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52727"/>
            <a:ext cx="2533773" cy="142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mages.bit-tech.net/content_images/2007/07/ghost_recon_advanced_warfighter_2_pc/b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5" y="3252727"/>
            <a:ext cx="1897567" cy="142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pcgames.de/screenshots/original/2009/06/starcraft-2-screenshots-neu-0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624" y="4913231"/>
            <a:ext cx="2277080" cy="142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icdn.computec.de/videos/img/medium/2014/7/5863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939096"/>
            <a:ext cx="2533773" cy="142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16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de-DE" dirty="0" err="1" smtClean="0"/>
              <a:t>Raw</a:t>
            </a:r>
            <a:r>
              <a:rPr lang="de-DE" dirty="0" smtClean="0"/>
              <a:t> </a:t>
            </a:r>
            <a:r>
              <a:rPr lang="de-DE" dirty="0" err="1" smtClean="0"/>
              <a:t>probability</a:t>
            </a:r>
            <a:endParaRPr lang="de-DE" dirty="0" smtClean="0"/>
          </a:p>
          <a:p>
            <a:pPr lvl="1"/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counting</a:t>
            </a:r>
            <a:r>
              <a:rPr lang="de-DE" dirty="0" smtClean="0"/>
              <a:t>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N-Grams</a:t>
            </a:r>
          </a:p>
          <a:p>
            <a:pPr lvl="1"/>
            <a:r>
              <a:rPr lang="de-DE" dirty="0" smtClean="0"/>
              <a:t>Take </a:t>
            </a:r>
            <a:r>
              <a:rPr lang="de-DE" dirty="0" err="1" smtClean="0"/>
              <a:t>strings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several</a:t>
            </a:r>
            <a:r>
              <a:rPr lang="de-DE" dirty="0" smtClean="0"/>
              <a:t> </a:t>
            </a:r>
            <a:r>
              <a:rPr lang="de-DE" dirty="0" err="1" smtClean="0"/>
              <a:t>characters</a:t>
            </a:r>
            <a:endParaRPr lang="de-DE" dirty="0" smtClean="0"/>
          </a:p>
          <a:p>
            <a:pPr lvl="1"/>
            <a:r>
              <a:rPr lang="de-DE" dirty="0" smtClean="0"/>
              <a:t>E.g. 2-gram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buttons</a:t>
            </a:r>
            <a:r>
              <a:rPr lang="de-DE" dirty="0" smtClean="0"/>
              <a:t> A </a:t>
            </a:r>
            <a:r>
              <a:rPr lang="de-DE" dirty="0" err="1" smtClean="0"/>
              <a:t>and</a:t>
            </a:r>
            <a:r>
              <a:rPr lang="de-DE" dirty="0" smtClean="0"/>
              <a:t> B</a:t>
            </a:r>
          </a:p>
          <a:p>
            <a:pPr lvl="2"/>
            <a:r>
              <a:rPr lang="de-DE" dirty="0" smtClean="0"/>
              <a:t>AA</a:t>
            </a:r>
          </a:p>
          <a:p>
            <a:pPr lvl="2"/>
            <a:r>
              <a:rPr lang="de-DE" dirty="0" smtClean="0"/>
              <a:t>AB</a:t>
            </a:r>
          </a:p>
          <a:p>
            <a:pPr lvl="2"/>
            <a:r>
              <a:rPr lang="de-DE" dirty="0" smtClean="0"/>
              <a:t>BA</a:t>
            </a:r>
          </a:p>
          <a:p>
            <a:pPr lvl="2"/>
            <a:r>
              <a:rPr lang="de-DE" dirty="0" smtClean="0"/>
              <a:t>BB</a:t>
            </a:r>
          </a:p>
          <a:p>
            <a:pPr lvl="2"/>
            <a:endParaRPr lang="de-DE" dirty="0"/>
          </a:p>
          <a:p>
            <a:r>
              <a:rPr lang="de-DE" dirty="0" err="1" smtClean="0"/>
              <a:t>Window</a:t>
            </a:r>
            <a:r>
              <a:rPr lang="de-DE" dirty="0" smtClean="0"/>
              <a:t> Size</a:t>
            </a:r>
          </a:p>
          <a:p>
            <a:pPr lvl="1"/>
            <a:r>
              <a:rPr lang="de-DE" dirty="0" smtClean="0"/>
              <a:t>Quality </a:t>
            </a:r>
            <a:r>
              <a:rPr lang="de-DE" dirty="0" err="1" smtClean="0"/>
              <a:t>highly</a:t>
            </a:r>
            <a:r>
              <a:rPr lang="de-DE" dirty="0" smtClean="0"/>
              <a:t> </a:t>
            </a:r>
            <a:r>
              <a:rPr lang="de-DE" dirty="0" err="1" smtClean="0"/>
              <a:t>dependent</a:t>
            </a:r>
            <a:r>
              <a:rPr lang="de-DE" dirty="0" smtClean="0"/>
              <a:t> on 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Action </a:t>
            </a:r>
            <a:r>
              <a:rPr lang="de-DE" dirty="0" err="1" smtClean="0"/>
              <a:t>Prediction</a:t>
            </a:r>
            <a:endParaRPr lang="de-DE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509120"/>
            <a:ext cx="42767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4" descr="http://img2.wikia.nocookie.net/__cb20130130010520/streetfighter/images/5/50/Pantalla_Street_Fighter_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093" y="1628800"/>
            <a:ext cx="3657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bgerundetes Rechteck 6"/>
          <p:cNvSpPr/>
          <p:nvPr/>
        </p:nvSpPr>
        <p:spPr bwMode="auto">
          <a:xfrm>
            <a:off x="5462023" y="548680"/>
            <a:ext cx="1728192" cy="720080"/>
          </a:xfrm>
          <a:prstGeom prst="round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Skipped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69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Naive </a:t>
            </a:r>
            <a:r>
              <a:rPr lang="de-DE" dirty="0" err="1" smtClean="0"/>
              <a:t>Bayes</a:t>
            </a:r>
            <a:endParaRPr lang="de-DE" dirty="0" smtClean="0"/>
          </a:p>
          <a:p>
            <a:pPr lvl="1"/>
            <a:r>
              <a:rPr lang="de-DE" dirty="0" smtClean="0"/>
              <a:t>Combine </a:t>
            </a:r>
            <a:r>
              <a:rPr lang="de-DE" dirty="0" err="1" smtClean="0"/>
              <a:t>probabilities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Learn</a:t>
            </a:r>
            <a:r>
              <a:rPr lang="de-DE" dirty="0" smtClean="0"/>
              <a:t> </a:t>
            </a:r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trees</a:t>
            </a:r>
            <a:endParaRPr lang="de-DE" dirty="0"/>
          </a:p>
          <a:p>
            <a:pPr lvl="1"/>
            <a:r>
              <a:rPr lang="de-DE" dirty="0" smtClean="0"/>
              <a:t>ID3</a:t>
            </a:r>
          </a:p>
          <a:p>
            <a:pPr lvl="2"/>
            <a:r>
              <a:rPr lang="de-DE" dirty="0" err="1" smtClean="0"/>
              <a:t>Entropy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gain</a:t>
            </a:r>
            <a:endParaRPr lang="de-DE" dirty="0" smtClean="0"/>
          </a:p>
          <a:p>
            <a:pPr lvl="1"/>
            <a:r>
              <a:rPr lang="de-DE" dirty="0" smtClean="0"/>
              <a:t>ID4</a:t>
            </a:r>
          </a:p>
          <a:p>
            <a:pPr lvl="2"/>
            <a:r>
              <a:rPr lang="de-DE" dirty="0" err="1" smtClean="0"/>
              <a:t>Incremental</a:t>
            </a:r>
            <a:r>
              <a:rPr lang="de-DE" dirty="0" smtClean="0"/>
              <a:t> </a:t>
            </a:r>
            <a:r>
              <a:rPr lang="de-DE" dirty="0" err="1" smtClean="0"/>
              <a:t>learning</a:t>
            </a:r>
            <a:endParaRPr lang="de-DE" dirty="0" smtClean="0"/>
          </a:p>
          <a:p>
            <a:pPr lvl="2"/>
            <a:endParaRPr lang="de-DE" dirty="0"/>
          </a:p>
          <a:p>
            <a:r>
              <a:rPr lang="de-DE" dirty="0" smtClean="0"/>
              <a:t>Reinforcement </a:t>
            </a:r>
            <a:r>
              <a:rPr lang="de-DE" dirty="0" err="1" smtClean="0"/>
              <a:t>learning</a:t>
            </a:r>
            <a:endParaRPr lang="de-DE" dirty="0" smtClean="0"/>
          </a:p>
          <a:p>
            <a:pPr lvl="1"/>
            <a:r>
              <a:rPr lang="de-DE" dirty="0" err="1" smtClean="0"/>
              <a:t>Learn</a:t>
            </a:r>
            <a:r>
              <a:rPr lang="de-DE" dirty="0" smtClean="0"/>
              <a:t> </a:t>
            </a:r>
            <a:r>
              <a:rPr lang="de-DE" dirty="0" err="1" smtClean="0"/>
              <a:t>qualities</a:t>
            </a:r>
            <a:r>
              <a:rPr lang="de-DE" dirty="0" smtClean="0"/>
              <a:t> (Q-Learning)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action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Further </a:t>
            </a:r>
            <a:r>
              <a:rPr lang="de-DE" dirty="0" err="1" smtClean="0"/>
              <a:t>learning</a:t>
            </a:r>
            <a:r>
              <a:rPr lang="de-DE" dirty="0" smtClean="0"/>
              <a:t> </a:t>
            </a:r>
            <a:r>
              <a:rPr lang="de-DE" dirty="0" err="1" smtClean="0"/>
              <a:t>topics</a:t>
            </a:r>
            <a:endParaRPr lang="de-DE" dirty="0"/>
          </a:p>
        </p:txBody>
      </p:sp>
      <p:sp>
        <p:nvSpPr>
          <p:cNvPr id="5" name="Abgerundetes Rechteck 4"/>
          <p:cNvSpPr/>
          <p:nvPr/>
        </p:nvSpPr>
        <p:spPr bwMode="auto">
          <a:xfrm>
            <a:off x="5462023" y="548680"/>
            <a:ext cx="1728192" cy="720080"/>
          </a:xfrm>
          <a:prstGeom prst="round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Skipped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07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Model </a:t>
            </a:r>
            <a:r>
              <a:rPr lang="de-DE" dirty="0" err="1" smtClean="0"/>
              <a:t>networks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neurons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determining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inputs</a:t>
            </a:r>
            <a:endParaRPr lang="de-DE" dirty="0" smtClean="0"/>
          </a:p>
          <a:p>
            <a:r>
              <a:rPr lang="de-DE" dirty="0" err="1" smtClean="0"/>
              <a:t>Decision-making</a:t>
            </a:r>
            <a:r>
              <a:rPr lang="de-DE" dirty="0" smtClean="0"/>
              <a:t>: Feed a </a:t>
            </a:r>
            <a:r>
              <a:rPr lang="de-DE" dirty="0" err="1" smtClean="0"/>
              <a:t>state‘s</a:t>
            </a:r>
            <a:r>
              <a:rPr lang="de-DE" dirty="0" smtClean="0"/>
              <a:t> variables in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observe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r>
              <a:rPr lang="de-DE" dirty="0" smtClean="0"/>
              <a:t>Learning: Feed an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r>
              <a:rPr lang="de-DE" dirty="0" smtClean="0"/>
              <a:t> in, </a:t>
            </a:r>
            <a:r>
              <a:rPr lang="de-DE" dirty="0" err="1" smtClean="0"/>
              <a:t>compare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intended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adjust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accordingly</a:t>
            </a:r>
            <a:endParaRPr lang="de-DE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56992"/>
            <a:ext cx="4864620" cy="3114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bgerundetes Rechteck 5"/>
          <p:cNvSpPr/>
          <p:nvPr/>
        </p:nvSpPr>
        <p:spPr bwMode="auto">
          <a:xfrm>
            <a:off x="5462023" y="548680"/>
            <a:ext cx="1728192" cy="720080"/>
          </a:xfrm>
          <a:prstGeom prst="round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Skipped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31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Execution</a:t>
            </a:r>
            <a:r>
              <a:rPr lang="de-DE" dirty="0" smtClean="0"/>
              <a:t> </a:t>
            </a:r>
            <a:r>
              <a:rPr lang="de-DE" dirty="0" err="1" smtClean="0"/>
              <a:t>management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 bwMode="auto">
          <a:xfrm>
            <a:off x="2991005" y="1966958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Execution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management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830399" y="3096123"/>
            <a:ext cx="2880320" cy="50405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Strategy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830399" y="4159029"/>
            <a:ext cx="2880320" cy="50405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Decision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making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2830399" y="4663085"/>
            <a:ext cx="2880320" cy="50405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Movement</a:t>
            </a:r>
          </a:p>
        </p:txBody>
      </p:sp>
      <p:sp>
        <p:nvSpPr>
          <p:cNvPr id="9" name="Rechteck 8"/>
          <p:cNvSpPr/>
          <p:nvPr/>
        </p:nvSpPr>
        <p:spPr bwMode="auto">
          <a:xfrm>
            <a:off x="1901490" y="5445224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Animation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5004048" y="5445433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Physics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 rot="16200000">
            <a:off x="-504564" y="3659146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World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interface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6372200" y="3567289"/>
            <a:ext cx="2679104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creation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6372200" y="4104313"/>
            <a:ext cx="2679104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Scripting</a:t>
            </a:r>
          </a:p>
        </p:txBody>
      </p:sp>
      <p:sp>
        <p:nvSpPr>
          <p:cNvPr id="14" name="Rechteck 13"/>
          <p:cNvSpPr/>
          <p:nvPr/>
        </p:nvSpPr>
        <p:spPr>
          <a:xfrm>
            <a:off x="2522953" y="1626708"/>
            <a:ext cx="3816424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 smtClean="0">
                <a:solidFill>
                  <a:srgbClr val="000000"/>
                </a:solidFill>
              </a:rPr>
              <a:t>AI </a:t>
            </a:r>
            <a:r>
              <a:rPr lang="de-DE" dirty="0" err="1" smtClean="0">
                <a:solidFill>
                  <a:srgbClr val="000000"/>
                </a:solidFill>
              </a:rPr>
              <a:t>gets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given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processor</a:t>
            </a:r>
            <a:r>
              <a:rPr lang="de-DE" dirty="0" smtClean="0">
                <a:solidFill>
                  <a:srgbClr val="000000"/>
                </a:solidFill>
              </a:rPr>
              <a:t> time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15" name="Gruppieren 14"/>
          <p:cNvGrpSpPr/>
          <p:nvPr/>
        </p:nvGrpSpPr>
        <p:grpSpPr>
          <a:xfrm>
            <a:off x="2591780" y="2684244"/>
            <a:ext cx="3528392" cy="1152830"/>
            <a:chOff x="3059832" y="2758344"/>
            <a:chExt cx="3528392" cy="1152830"/>
          </a:xfrm>
        </p:grpSpPr>
        <p:sp>
          <p:nvSpPr>
            <p:cNvPr id="16" name="Rechteck 15"/>
            <p:cNvSpPr/>
            <p:nvPr/>
          </p:nvSpPr>
          <p:spPr bwMode="auto">
            <a:xfrm>
              <a:off x="3059832" y="2933328"/>
              <a:ext cx="3528392" cy="977846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3226443" y="2758344"/>
              <a:ext cx="1512168" cy="3499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/>
              <a:r>
                <a:rPr lang="de-DE" dirty="0" smtClean="0">
                  <a:solidFill>
                    <a:srgbClr val="000000"/>
                  </a:solidFill>
                </a:rPr>
                <a:t>Group AI</a:t>
              </a:r>
              <a:endParaRPr lang="de-DE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2591780" y="3751966"/>
            <a:ext cx="3528392" cy="1525268"/>
            <a:chOff x="3059832" y="2758344"/>
            <a:chExt cx="3528392" cy="1525268"/>
          </a:xfrm>
        </p:grpSpPr>
        <p:sp>
          <p:nvSpPr>
            <p:cNvPr id="19" name="Rechteck 18"/>
            <p:cNvSpPr/>
            <p:nvPr/>
          </p:nvSpPr>
          <p:spPr bwMode="auto">
            <a:xfrm>
              <a:off x="3059832" y="2933328"/>
              <a:ext cx="3528392" cy="1350284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3226443" y="2758344"/>
              <a:ext cx="1512168" cy="3499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/>
              <a:r>
                <a:rPr lang="de-DE" dirty="0" err="1" smtClean="0">
                  <a:solidFill>
                    <a:srgbClr val="000000"/>
                  </a:solidFill>
                </a:rPr>
                <a:t>Character</a:t>
              </a:r>
              <a:r>
                <a:rPr lang="de-DE" dirty="0" smtClean="0">
                  <a:solidFill>
                    <a:srgbClr val="000000"/>
                  </a:solidFill>
                </a:rPr>
                <a:t> AI</a:t>
              </a:r>
              <a:endParaRPr lang="de-DE" dirty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Rechteck 20"/>
          <p:cNvSpPr/>
          <p:nvPr/>
        </p:nvSpPr>
        <p:spPr>
          <a:xfrm>
            <a:off x="2748938" y="6021288"/>
            <a:ext cx="3816424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 smtClean="0">
                <a:solidFill>
                  <a:srgbClr val="000000"/>
                </a:solidFill>
              </a:rPr>
              <a:t>AI </a:t>
            </a:r>
            <a:r>
              <a:rPr lang="de-DE" dirty="0" err="1" smtClean="0">
                <a:solidFill>
                  <a:srgbClr val="000000"/>
                </a:solidFill>
              </a:rPr>
              <a:t>gets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turned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into</a:t>
            </a:r>
            <a:r>
              <a:rPr lang="de-DE" dirty="0" smtClean="0">
                <a:solidFill>
                  <a:srgbClr val="000000"/>
                </a:solidFill>
              </a:rPr>
              <a:t> on-screen </a:t>
            </a:r>
            <a:r>
              <a:rPr lang="de-DE" dirty="0" err="1" smtClean="0">
                <a:solidFill>
                  <a:srgbClr val="000000"/>
                </a:solidFill>
              </a:rPr>
              <a:t>action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6368930" y="4661884"/>
            <a:ext cx="2682374" cy="60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 smtClean="0">
                <a:solidFill>
                  <a:srgbClr val="000000"/>
                </a:solidFill>
              </a:rPr>
              <a:t>AI </a:t>
            </a:r>
            <a:r>
              <a:rPr lang="de-DE" dirty="0" err="1" smtClean="0">
                <a:solidFill>
                  <a:srgbClr val="000000"/>
                </a:solidFill>
              </a:rPr>
              <a:t>has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implications</a:t>
            </a:r>
            <a:endParaRPr lang="de-DE" dirty="0" smtClean="0">
              <a:solidFill>
                <a:srgbClr val="000000"/>
              </a:solidFill>
            </a:endParaRPr>
          </a:p>
          <a:p>
            <a:pPr lvl="0"/>
            <a:r>
              <a:rPr lang="de-DE" dirty="0" err="1" smtClean="0">
                <a:solidFill>
                  <a:srgbClr val="000000"/>
                </a:solidFill>
              </a:rPr>
              <a:t>for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related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technologies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17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>
            <a:normAutofit fontScale="92500"/>
          </a:bodyPr>
          <a:lstStyle/>
          <a:p>
            <a:r>
              <a:rPr lang="de-DE" dirty="0" err="1" smtClean="0"/>
              <a:t>Frequency</a:t>
            </a:r>
            <a:endParaRPr lang="de-DE" dirty="0" smtClean="0"/>
          </a:p>
          <a:p>
            <a:pPr lvl="1"/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AI </a:t>
            </a:r>
            <a:r>
              <a:rPr lang="de-DE" dirty="0" err="1" smtClean="0"/>
              <a:t>task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called</a:t>
            </a:r>
            <a:r>
              <a:rPr lang="de-DE" dirty="0" smtClean="0"/>
              <a:t>?</a:t>
            </a:r>
          </a:p>
          <a:p>
            <a:endParaRPr lang="de-DE" dirty="0"/>
          </a:p>
          <a:p>
            <a:r>
              <a:rPr lang="de-DE" dirty="0" smtClean="0"/>
              <a:t>Phase</a:t>
            </a:r>
          </a:p>
          <a:p>
            <a:pPr lvl="1"/>
            <a:r>
              <a:rPr lang="de-DE" dirty="0" smtClean="0"/>
              <a:t>Offset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task‘s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n </a:t>
            </a:r>
            <a:r>
              <a:rPr lang="de-DE" dirty="0" err="1" smtClean="0"/>
              <a:t>frames</a:t>
            </a:r>
            <a:endParaRPr lang="de-DE" dirty="0" smtClean="0"/>
          </a:p>
          <a:p>
            <a:pPr lvl="1"/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several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phase</a:t>
            </a:r>
            <a:r>
              <a:rPr lang="de-DE" dirty="0" smtClean="0"/>
              <a:t>, </a:t>
            </a:r>
            <a:r>
              <a:rPr lang="de-DE" dirty="0" err="1" smtClean="0"/>
              <a:t>spread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out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changing</a:t>
            </a:r>
            <a:r>
              <a:rPr lang="de-DE" dirty="0" smtClean="0"/>
              <a:t> </a:t>
            </a:r>
            <a:r>
              <a:rPr lang="de-DE" dirty="0" err="1" smtClean="0"/>
              <a:t>phases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err="1" smtClean="0"/>
              <a:t>Choose</a:t>
            </a:r>
            <a:r>
              <a:rPr lang="de-DE" dirty="0" smtClean="0"/>
              <a:t> a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phasing</a:t>
            </a:r>
            <a:endParaRPr lang="de-DE" dirty="0" smtClean="0"/>
          </a:p>
          <a:p>
            <a:pPr lvl="1"/>
            <a:r>
              <a:rPr lang="de-DE" dirty="0" err="1" smtClean="0"/>
              <a:t>Wright‘s</a:t>
            </a:r>
            <a:r>
              <a:rPr lang="de-DE" dirty="0" smtClean="0"/>
              <a:t> </a:t>
            </a:r>
            <a:r>
              <a:rPr lang="de-DE" dirty="0" err="1" smtClean="0"/>
              <a:t>method</a:t>
            </a:r>
            <a:endParaRPr lang="de-DE" dirty="0" smtClean="0"/>
          </a:p>
          <a:p>
            <a:pPr lvl="2"/>
            <a:r>
              <a:rPr lang="de-DE" dirty="0" err="1" smtClean="0"/>
              <a:t>Simulate</a:t>
            </a:r>
            <a:r>
              <a:rPr lang="de-DE" dirty="0" smtClean="0"/>
              <a:t> (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counting</a:t>
            </a:r>
            <a:r>
              <a:rPr lang="de-DE" dirty="0" smtClean="0"/>
              <a:t>) </a:t>
            </a:r>
            <a:r>
              <a:rPr lang="de-DE" dirty="0" err="1" smtClean="0"/>
              <a:t>ahead</a:t>
            </a:r>
            <a:r>
              <a:rPr lang="de-DE" dirty="0" smtClean="0"/>
              <a:t> N </a:t>
            </a:r>
            <a:r>
              <a:rPr lang="de-DE" dirty="0" err="1" smtClean="0"/>
              <a:t>frames</a:t>
            </a:r>
            <a:endParaRPr lang="de-DE" dirty="0" smtClean="0"/>
          </a:p>
          <a:p>
            <a:pPr lvl="2"/>
            <a:r>
              <a:rPr lang="de-DE" dirty="0" err="1" smtClean="0"/>
              <a:t>Choose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frame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lowest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phasing</a:t>
            </a:r>
            <a:r>
              <a:rPr lang="de-DE" dirty="0" smtClean="0"/>
              <a:t> </a:t>
            </a:r>
            <a:r>
              <a:rPr lang="de-DE" dirty="0" err="1" smtClean="0"/>
              <a:t>accordingly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Scheduling</a:t>
            </a:r>
            <a:endParaRPr lang="de-DE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556792"/>
            <a:ext cx="4086522" cy="189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365104"/>
            <a:ext cx="302895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653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484313"/>
            <a:ext cx="4321175" cy="4968875"/>
          </a:xfrm>
        </p:spPr>
        <p:txBody>
          <a:bodyPr/>
          <a:lstStyle/>
          <a:p>
            <a:r>
              <a:rPr lang="de-DE" dirty="0" err="1" smtClean="0"/>
              <a:t>Allow</a:t>
            </a:r>
            <a:r>
              <a:rPr lang="de-DE" dirty="0" smtClean="0"/>
              <a:t> AI </a:t>
            </a:r>
            <a:r>
              <a:rPr lang="de-DE" dirty="0" err="1" smtClean="0"/>
              <a:t>tasks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</a:t>
            </a:r>
            <a:r>
              <a:rPr lang="de-DE" dirty="0" err="1" smtClean="0"/>
              <a:t>several</a:t>
            </a:r>
            <a:r>
              <a:rPr lang="de-DE" dirty="0" smtClean="0"/>
              <a:t> </a:t>
            </a:r>
            <a:r>
              <a:rPr lang="de-DE" dirty="0" err="1" smtClean="0"/>
              <a:t>frames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E.g. </a:t>
            </a:r>
            <a:r>
              <a:rPr lang="de-DE" dirty="0" err="1" smtClean="0"/>
              <a:t>pathfinding</a:t>
            </a:r>
            <a:r>
              <a:rPr lang="de-DE" dirty="0" smtClean="0"/>
              <a:t> </a:t>
            </a:r>
            <a:r>
              <a:rPr lang="de-DE" dirty="0" err="1" smtClean="0"/>
              <a:t>across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whole</a:t>
            </a:r>
            <a:r>
              <a:rPr lang="de-DE" dirty="0" smtClean="0"/>
              <a:t> </a:t>
            </a:r>
            <a:r>
              <a:rPr lang="de-DE" dirty="0" err="1" smtClean="0"/>
              <a:t>map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Continue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stopped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last time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Interruptible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endParaRPr lang="de-DE" dirty="0"/>
          </a:p>
        </p:txBody>
      </p:sp>
      <p:pic>
        <p:nvPicPr>
          <p:cNvPr id="88066" name="Picture 2" descr="http://main-designyoutrust.netdna-ssl.com/wp-content/uploads/2012/06/tumblr_m5iypcefy71qiqf01o1_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204864"/>
            <a:ext cx="3964382" cy="321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02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interruptible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provide</a:t>
            </a:r>
            <a:r>
              <a:rPr lang="de-DE" dirty="0" smtClean="0"/>
              <a:t> a </a:t>
            </a:r>
            <a:r>
              <a:rPr lang="de-DE" dirty="0" err="1" smtClean="0"/>
              <a:t>solution</a:t>
            </a:r>
            <a:endParaRPr lang="de-DE" dirty="0" smtClean="0"/>
          </a:p>
          <a:p>
            <a:pPr lvl="1"/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endParaRPr lang="de-DE" dirty="0" smtClean="0"/>
          </a:p>
          <a:p>
            <a:pPr lvl="1"/>
            <a:r>
              <a:rPr lang="de-DE" dirty="0" smtClean="0"/>
              <a:t>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refined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longer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 in total</a:t>
            </a:r>
          </a:p>
          <a:p>
            <a:endParaRPr lang="de-DE" dirty="0"/>
          </a:p>
          <a:p>
            <a:r>
              <a:rPr lang="de-DE" dirty="0" smtClean="0"/>
              <a:t>Also </a:t>
            </a:r>
            <a:r>
              <a:rPr lang="de-DE" dirty="0" err="1" smtClean="0"/>
              <a:t>remember</a:t>
            </a:r>
            <a:r>
              <a:rPr lang="de-DE" dirty="0" smtClean="0"/>
              <a:t> </a:t>
            </a:r>
            <a:r>
              <a:rPr lang="de-DE" dirty="0" err="1" smtClean="0"/>
              <a:t>hacks</a:t>
            </a:r>
            <a:endParaRPr lang="de-DE" dirty="0" smtClean="0"/>
          </a:p>
          <a:p>
            <a:pPr lvl="1"/>
            <a:r>
              <a:rPr lang="de-DE" dirty="0" smtClean="0"/>
              <a:t>Just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going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direction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target</a:t>
            </a:r>
            <a:endParaRPr lang="de-DE" dirty="0" smtClean="0"/>
          </a:p>
          <a:p>
            <a:pPr lvl="2"/>
            <a:r>
              <a:rPr lang="de-DE" dirty="0" smtClean="0"/>
              <a:t>Can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backtrack</a:t>
            </a:r>
            <a:r>
              <a:rPr lang="de-DE" dirty="0" smtClean="0"/>
              <a:t> </a:t>
            </a:r>
            <a:r>
              <a:rPr lang="de-DE" dirty="0" err="1" smtClean="0"/>
              <a:t>later</a:t>
            </a:r>
            <a:endParaRPr lang="de-DE" dirty="0" smtClean="0"/>
          </a:p>
          <a:p>
            <a:pPr lvl="2"/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not </a:t>
            </a:r>
            <a:r>
              <a:rPr lang="de-DE" dirty="0" err="1" smtClean="0"/>
              <a:t>moving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seconds</a:t>
            </a:r>
            <a:endParaRPr lang="de-DE" dirty="0" smtClean="0"/>
          </a:p>
          <a:p>
            <a:pPr lvl="1"/>
            <a:r>
              <a:rPr lang="de-DE" dirty="0" smtClean="0"/>
              <a:t>Carry out a „</a:t>
            </a:r>
            <a:r>
              <a:rPr lang="de-DE" dirty="0" err="1" smtClean="0"/>
              <a:t>order</a:t>
            </a:r>
            <a:r>
              <a:rPr lang="de-DE" dirty="0" smtClean="0"/>
              <a:t> </a:t>
            </a:r>
            <a:r>
              <a:rPr lang="de-DE" dirty="0" err="1" smtClean="0"/>
              <a:t>received</a:t>
            </a:r>
            <a:r>
              <a:rPr lang="de-DE" dirty="0" smtClean="0"/>
              <a:t>“ </a:t>
            </a:r>
            <a:r>
              <a:rPr lang="de-DE" dirty="0" err="1" smtClean="0"/>
              <a:t>animation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Anytime</a:t>
            </a:r>
            <a:r>
              <a:rPr lang="de-DE" dirty="0" smtClean="0"/>
              <a:t> </a:t>
            </a:r>
            <a:r>
              <a:rPr lang="de-DE" dirty="0" err="1" smtClean="0"/>
              <a:t>Algorithms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238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AI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imperceptible</a:t>
            </a:r>
            <a:r>
              <a:rPr lang="de-DE" dirty="0" smtClean="0"/>
              <a:t> </a:t>
            </a:r>
            <a:r>
              <a:rPr lang="de-DE" dirty="0" err="1" smtClean="0"/>
              <a:t>gets</a:t>
            </a:r>
            <a:r>
              <a:rPr lang="de-DE" dirty="0" smtClean="0"/>
              <a:t> </a:t>
            </a:r>
            <a:r>
              <a:rPr lang="de-DE" dirty="0" err="1" smtClean="0"/>
              <a:t>less</a:t>
            </a:r>
            <a:r>
              <a:rPr lang="de-DE" dirty="0" smtClean="0"/>
              <a:t> time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simulates</a:t>
            </a:r>
            <a:r>
              <a:rPr lang="de-DE" dirty="0" smtClean="0"/>
              <a:t> </a:t>
            </a:r>
            <a:r>
              <a:rPr lang="de-DE" dirty="0" err="1" smtClean="0"/>
              <a:t>less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Hysteresis</a:t>
            </a:r>
          </a:p>
          <a:p>
            <a:pPr lvl="1"/>
            <a:r>
              <a:rPr lang="de-DE" dirty="0" err="1" smtClean="0"/>
              <a:t>Characters</a:t>
            </a:r>
            <a:r>
              <a:rPr lang="de-DE" dirty="0" smtClean="0"/>
              <a:t> </a:t>
            </a:r>
            <a:r>
              <a:rPr lang="de-DE" dirty="0" err="1" smtClean="0"/>
              <a:t>moving</a:t>
            </a:r>
            <a:r>
              <a:rPr lang="de-DE" dirty="0" smtClean="0"/>
              <a:t> in </a:t>
            </a:r>
            <a:r>
              <a:rPr lang="de-DE" dirty="0" err="1" smtClean="0"/>
              <a:t>and</a:t>
            </a:r>
            <a:r>
              <a:rPr lang="de-DE" dirty="0" smtClean="0"/>
              <a:t> 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radius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Phase out </a:t>
            </a:r>
            <a:r>
              <a:rPr lang="de-DE" dirty="0" err="1" smtClean="0"/>
              <a:t>areas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not </a:t>
            </a:r>
            <a:r>
              <a:rPr lang="de-DE" dirty="0" err="1" smtClean="0"/>
              <a:t>nearby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AI Level </a:t>
            </a:r>
            <a:r>
              <a:rPr lang="de-DE" dirty="0" err="1" smtClean="0"/>
              <a:t>of</a:t>
            </a:r>
            <a:r>
              <a:rPr lang="de-DE" dirty="0" smtClean="0"/>
              <a:t> Detail</a:t>
            </a:r>
            <a:endParaRPr lang="de-DE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568974"/>
            <a:ext cx="3573413" cy="2793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6" name="Picture 4" descr="http://www.gameinformer.com/cfs-filesystemfile.ashx/__key/CommunityServer-Components-ImageFileViewer/CommunityServer-Blogs-Components-WeblogFiles-00-00-00-43-39/0410.GTA5.jpg_2D00_610x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06375"/>
            <a:ext cx="3744416" cy="211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5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Artificial</a:t>
            </a:r>
            <a:r>
              <a:rPr lang="de-DE" dirty="0" smtClean="0"/>
              <a:t> </a:t>
            </a:r>
            <a:r>
              <a:rPr lang="de-DE" dirty="0" err="1" smtClean="0"/>
              <a:t>Intelligence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Games</a:t>
            </a:r>
          </a:p>
          <a:p>
            <a:pPr lvl="1"/>
            <a:r>
              <a:rPr lang="de-DE" dirty="0" smtClean="0"/>
              <a:t>Ian </a:t>
            </a:r>
            <a:r>
              <a:rPr lang="de-DE" dirty="0" err="1" smtClean="0"/>
              <a:t>Millington</a:t>
            </a:r>
            <a:r>
              <a:rPr lang="de-DE" dirty="0" smtClean="0"/>
              <a:t>, John </a:t>
            </a:r>
            <a:r>
              <a:rPr lang="de-DE" dirty="0" err="1" smtClean="0"/>
              <a:t>Funge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AI Game </a:t>
            </a:r>
            <a:r>
              <a:rPr lang="de-DE" dirty="0" err="1" smtClean="0"/>
              <a:t>Programming</a:t>
            </a:r>
            <a:r>
              <a:rPr lang="de-DE" dirty="0" smtClean="0"/>
              <a:t> </a:t>
            </a:r>
            <a:r>
              <a:rPr lang="de-DE" dirty="0" err="1" smtClean="0"/>
              <a:t>Wisdom</a:t>
            </a:r>
            <a:r>
              <a:rPr lang="de-DE" dirty="0" smtClean="0"/>
              <a:t> Series</a:t>
            </a:r>
          </a:p>
          <a:p>
            <a:endParaRPr lang="de-DE" dirty="0"/>
          </a:p>
          <a:p>
            <a:r>
              <a:rPr lang="de-DE" dirty="0">
                <a:hlinkClick r:id="rId2"/>
              </a:rPr>
              <a:t>http://aigamedev.com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Literature</a:t>
            </a:r>
            <a:endParaRPr lang="de-DE" dirty="0"/>
          </a:p>
        </p:txBody>
      </p:sp>
      <p:pic>
        <p:nvPicPr>
          <p:cNvPr id="1026" name="Picture 2" descr="http://ecx.images-amazon.com/images/I/51yOHwIa07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628800"/>
            <a:ext cx="34385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19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b="0" dirty="0"/>
          </a:p>
          <a:p>
            <a:r>
              <a:rPr lang="de-DE" dirty="0"/>
              <a:t>2.1 Doppler </a:t>
            </a:r>
            <a:r>
              <a:rPr lang="de-DE" dirty="0" err="1"/>
              <a:t>Effect</a:t>
            </a:r>
            <a:r>
              <a:rPr lang="de-DE" dirty="0"/>
              <a:t> </a:t>
            </a:r>
            <a:endParaRPr lang="de-DE" b="0" dirty="0"/>
          </a:p>
          <a:p>
            <a:r>
              <a:rPr lang="en-US" b="0" dirty="0"/>
              <a:t>Consider a car driving with 150 km/h and a person running away from the car with 15 km/h. The car emits lots of different sound effects. How much does the frequency of those sound effects change for the person when the car passes him</a:t>
            </a:r>
            <a:r>
              <a:rPr lang="en-US" b="0" dirty="0" smtClean="0"/>
              <a:t>?</a:t>
            </a:r>
          </a:p>
          <a:p>
            <a:endParaRPr lang="de-DE" dirty="0" smtClean="0"/>
          </a:p>
          <a:p>
            <a:r>
              <a:rPr lang="de-DE" dirty="0" smtClean="0"/>
              <a:t>f1 = f * (c - 15 km/h) / (c - 150 km/h)</a:t>
            </a:r>
          </a:p>
          <a:p>
            <a:r>
              <a:rPr lang="de-DE" dirty="0" smtClean="0"/>
              <a:t>f2 = f * (c + 15 km/h) / (c + 150 km/h)</a:t>
            </a:r>
          </a:p>
          <a:p>
            <a:r>
              <a:rPr lang="de-DE" dirty="0" err="1" smtClean="0"/>
              <a:t>fdif</a:t>
            </a:r>
            <a:r>
              <a:rPr lang="de-DE" dirty="0" smtClean="0"/>
              <a:t> = </a:t>
            </a:r>
            <a:r>
              <a:rPr lang="de-DE" dirty="0" err="1" smtClean="0"/>
              <a:t>abs</a:t>
            </a:r>
            <a:r>
              <a:rPr lang="de-DE" dirty="0" smtClean="0"/>
              <a:t>(f1 - f2)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Exercise</a:t>
            </a:r>
            <a:r>
              <a:rPr lang="de-DE" dirty="0" smtClean="0"/>
              <a:t> 13 - Sound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257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Source: </a:t>
            </a:r>
            <a:r>
              <a:rPr lang="de-DE" dirty="0" err="1" smtClean="0"/>
              <a:t>Artificial</a:t>
            </a:r>
            <a:r>
              <a:rPr lang="de-DE" dirty="0" smtClean="0"/>
              <a:t> </a:t>
            </a:r>
            <a:r>
              <a:rPr lang="de-DE" dirty="0" err="1" smtClean="0"/>
              <a:t>Intelligence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Games, 2nd Edition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Model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 bwMode="auto">
          <a:xfrm>
            <a:off x="2991005" y="1966958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Execution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management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2830399" y="3096123"/>
            <a:ext cx="2880320" cy="50405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Strategy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2830399" y="4159029"/>
            <a:ext cx="2880320" cy="50405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Decision</a:t>
            </a: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making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2830399" y="4663085"/>
            <a:ext cx="2880320" cy="50405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Movement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901490" y="5445224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Animation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5004048" y="5445433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Physics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 rot="16200000">
            <a:off x="-504564" y="3659146"/>
            <a:ext cx="2880320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World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interface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6372200" y="3567289"/>
            <a:ext cx="2679104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creation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6372200" y="4104313"/>
            <a:ext cx="2679104" cy="50405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Scripting</a:t>
            </a:r>
          </a:p>
        </p:txBody>
      </p:sp>
      <p:sp>
        <p:nvSpPr>
          <p:cNvPr id="18" name="Rechteck 17"/>
          <p:cNvSpPr/>
          <p:nvPr/>
        </p:nvSpPr>
        <p:spPr>
          <a:xfrm>
            <a:off x="251520" y="1772816"/>
            <a:ext cx="1512168" cy="60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>
                <a:solidFill>
                  <a:srgbClr val="000000"/>
                </a:solidFill>
              </a:rPr>
              <a:t>AI </a:t>
            </a:r>
            <a:r>
              <a:rPr lang="de-DE" dirty="0" err="1">
                <a:solidFill>
                  <a:srgbClr val="000000"/>
                </a:solidFill>
              </a:rPr>
              <a:t>gets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its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endParaRPr lang="de-DE" dirty="0">
              <a:solidFill>
                <a:srgbClr val="000000"/>
              </a:solidFill>
            </a:endParaRPr>
          </a:p>
          <a:p>
            <a:pPr lvl="0"/>
            <a:r>
              <a:rPr lang="de-DE" dirty="0" err="1">
                <a:solidFill>
                  <a:srgbClr val="000000"/>
                </a:solidFill>
              </a:rPr>
              <a:t>information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2522953" y="1626708"/>
            <a:ext cx="3816424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 smtClean="0">
                <a:solidFill>
                  <a:srgbClr val="000000"/>
                </a:solidFill>
              </a:rPr>
              <a:t>AI </a:t>
            </a:r>
            <a:r>
              <a:rPr lang="de-DE" dirty="0" err="1" smtClean="0">
                <a:solidFill>
                  <a:srgbClr val="000000"/>
                </a:solidFill>
              </a:rPr>
              <a:t>gets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given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processor</a:t>
            </a:r>
            <a:r>
              <a:rPr lang="de-DE" dirty="0" smtClean="0">
                <a:solidFill>
                  <a:srgbClr val="000000"/>
                </a:solidFill>
              </a:rPr>
              <a:t> time</a:t>
            </a:r>
            <a:endParaRPr lang="de-DE" dirty="0">
              <a:solidFill>
                <a:srgbClr val="000000"/>
              </a:solidFill>
            </a:endParaRPr>
          </a:p>
        </p:txBody>
      </p:sp>
      <p:grpSp>
        <p:nvGrpSpPr>
          <p:cNvPr id="19" name="Gruppieren 18"/>
          <p:cNvGrpSpPr/>
          <p:nvPr/>
        </p:nvGrpSpPr>
        <p:grpSpPr>
          <a:xfrm>
            <a:off x="2591780" y="2684244"/>
            <a:ext cx="3528392" cy="1152830"/>
            <a:chOff x="3059832" y="2758344"/>
            <a:chExt cx="3528392" cy="1152830"/>
          </a:xfrm>
        </p:grpSpPr>
        <p:sp>
          <p:nvSpPr>
            <p:cNvPr id="22" name="Rechteck 21"/>
            <p:cNvSpPr/>
            <p:nvPr/>
          </p:nvSpPr>
          <p:spPr bwMode="auto">
            <a:xfrm>
              <a:off x="3059832" y="2933328"/>
              <a:ext cx="3528392" cy="977846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3226443" y="2758344"/>
              <a:ext cx="1512168" cy="3499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/>
              <a:r>
                <a:rPr lang="de-DE" dirty="0" smtClean="0">
                  <a:solidFill>
                    <a:srgbClr val="000000"/>
                  </a:solidFill>
                </a:rPr>
                <a:t>Group AI</a:t>
              </a:r>
              <a:endParaRPr lang="de-DE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2591780" y="3751966"/>
            <a:ext cx="3528392" cy="1525268"/>
            <a:chOff x="3059832" y="2758344"/>
            <a:chExt cx="3528392" cy="1525268"/>
          </a:xfrm>
        </p:grpSpPr>
        <p:sp>
          <p:nvSpPr>
            <p:cNvPr id="26" name="Rechteck 25"/>
            <p:cNvSpPr/>
            <p:nvPr/>
          </p:nvSpPr>
          <p:spPr bwMode="auto">
            <a:xfrm>
              <a:off x="3059832" y="2933328"/>
              <a:ext cx="3528392" cy="1350284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3226443" y="2758344"/>
              <a:ext cx="1512168" cy="3499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/>
              <a:r>
                <a:rPr lang="de-DE" dirty="0" err="1" smtClean="0">
                  <a:solidFill>
                    <a:srgbClr val="000000"/>
                  </a:solidFill>
                </a:rPr>
                <a:t>Character</a:t>
              </a:r>
              <a:r>
                <a:rPr lang="de-DE" dirty="0" smtClean="0">
                  <a:solidFill>
                    <a:srgbClr val="000000"/>
                  </a:solidFill>
                </a:rPr>
                <a:t> AI</a:t>
              </a:r>
              <a:endParaRPr lang="de-DE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Rechteck 27"/>
          <p:cNvSpPr/>
          <p:nvPr/>
        </p:nvSpPr>
        <p:spPr>
          <a:xfrm>
            <a:off x="2748938" y="6021288"/>
            <a:ext cx="3816424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 smtClean="0">
                <a:solidFill>
                  <a:srgbClr val="000000"/>
                </a:solidFill>
              </a:rPr>
              <a:t>AI </a:t>
            </a:r>
            <a:r>
              <a:rPr lang="de-DE" dirty="0" err="1" smtClean="0">
                <a:solidFill>
                  <a:srgbClr val="000000"/>
                </a:solidFill>
              </a:rPr>
              <a:t>gets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turned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into</a:t>
            </a:r>
            <a:r>
              <a:rPr lang="de-DE" dirty="0" smtClean="0">
                <a:solidFill>
                  <a:srgbClr val="000000"/>
                </a:solidFill>
              </a:rPr>
              <a:t> on-screen </a:t>
            </a:r>
            <a:r>
              <a:rPr lang="de-DE" dirty="0" err="1" smtClean="0">
                <a:solidFill>
                  <a:srgbClr val="000000"/>
                </a:solidFill>
              </a:rPr>
              <a:t>action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6368930" y="4661884"/>
            <a:ext cx="2682374" cy="60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 smtClean="0">
                <a:solidFill>
                  <a:srgbClr val="000000"/>
                </a:solidFill>
              </a:rPr>
              <a:t>AI </a:t>
            </a:r>
            <a:r>
              <a:rPr lang="de-DE" dirty="0" err="1" smtClean="0">
                <a:solidFill>
                  <a:srgbClr val="000000"/>
                </a:solidFill>
              </a:rPr>
              <a:t>has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implications</a:t>
            </a:r>
            <a:endParaRPr lang="de-DE" dirty="0" smtClean="0">
              <a:solidFill>
                <a:srgbClr val="000000"/>
              </a:solidFill>
            </a:endParaRPr>
          </a:p>
          <a:p>
            <a:pPr lvl="0"/>
            <a:r>
              <a:rPr lang="de-DE" dirty="0" err="1" smtClean="0">
                <a:solidFill>
                  <a:srgbClr val="000000"/>
                </a:solidFill>
              </a:rPr>
              <a:t>for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related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technologies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18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b="0" dirty="0"/>
          </a:p>
          <a:p>
            <a:r>
              <a:rPr lang="en-US" dirty="0"/>
              <a:t>2.2 Sound location simulation without headphones </a:t>
            </a:r>
            <a:endParaRPr lang="en-US" b="0" dirty="0"/>
          </a:p>
          <a:p>
            <a:r>
              <a:rPr lang="en-US" b="0" dirty="0"/>
              <a:t>Directional sound can be simulated effectively using headphones. Can this also be done using regular speakers? What are the expected limitations</a:t>
            </a:r>
            <a:r>
              <a:rPr lang="en-US" b="0" dirty="0" smtClean="0"/>
              <a:t>?</a:t>
            </a:r>
          </a:p>
          <a:p>
            <a:endParaRPr lang="en-US" b="0" dirty="0"/>
          </a:p>
          <a:p>
            <a:r>
              <a:rPr lang="en-US" dirty="0" smtClean="0"/>
              <a:t>Only for one person.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Exercise</a:t>
            </a:r>
            <a:r>
              <a:rPr lang="de-DE" dirty="0"/>
              <a:t> 13 - Sound</a:t>
            </a:r>
          </a:p>
        </p:txBody>
      </p:sp>
    </p:spTree>
    <p:extLst>
      <p:ext uri="{BB962C8B-B14F-4D97-AF65-F5344CB8AC3E}">
        <p14:creationId xmlns:p14="http://schemas.microsoft.com/office/powerpoint/2010/main" val="126923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b="0" dirty="0"/>
          </a:p>
          <a:p>
            <a:r>
              <a:rPr lang="de-DE" dirty="0"/>
              <a:t>2.3 Sound </a:t>
            </a:r>
            <a:r>
              <a:rPr lang="de-DE" dirty="0" err="1"/>
              <a:t>reflection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endParaRPr lang="de-DE" b="0" dirty="0"/>
          </a:p>
          <a:p>
            <a:r>
              <a:rPr lang="en-US" b="0" dirty="0"/>
              <a:t>Considering the data available to a physically based rendering engine – what data can be reused to simulate realistic sound reflections</a:t>
            </a:r>
            <a:r>
              <a:rPr lang="en-US" b="0" dirty="0" smtClean="0"/>
              <a:t>?</a:t>
            </a:r>
          </a:p>
          <a:p>
            <a:endParaRPr lang="en-US" b="0" dirty="0"/>
          </a:p>
          <a:p>
            <a:r>
              <a:rPr lang="en-US" dirty="0" smtClean="0"/>
              <a:t>Geometry, normal maps, roughness maps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Exercise</a:t>
            </a:r>
            <a:r>
              <a:rPr lang="de-DE" dirty="0"/>
              <a:t> 13 - Sound</a:t>
            </a:r>
          </a:p>
        </p:txBody>
      </p:sp>
    </p:spTree>
    <p:extLst>
      <p:ext uri="{BB962C8B-B14F-4D97-AF65-F5344CB8AC3E}">
        <p14:creationId xmlns:p14="http://schemas.microsoft.com/office/powerpoint/2010/main" val="92399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Exercise</a:t>
            </a:r>
            <a:r>
              <a:rPr lang="de-DE" dirty="0" smtClean="0"/>
              <a:t> 14 - AI</a:t>
            </a:r>
            <a:endParaRPr lang="de-DE" dirty="0"/>
          </a:p>
        </p:txBody>
      </p:sp>
      <p:pic>
        <p:nvPicPr>
          <p:cNvPr id="78850" name="Picture 2" descr="http://hiddentriforce.com/wp-content/gallery/majoras-mask-screenshots/majoras-mask-mo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28800"/>
            <a:ext cx="685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86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Exercise</a:t>
            </a:r>
            <a:r>
              <a:rPr lang="de-DE" dirty="0"/>
              <a:t> 14 </a:t>
            </a:r>
            <a:r>
              <a:rPr lang="de-DE" dirty="0" smtClean="0"/>
              <a:t>– AI – </a:t>
            </a:r>
            <a:r>
              <a:rPr lang="de-DE" dirty="0" err="1" smtClean="0"/>
              <a:t>Practical</a:t>
            </a:r>
            <a:r>
              <a:rPr lang="de-DE" dirty="0" smtClean="0"/>
              <a:t> Tasks</a:t>
            </a:r>
            <a:endParaRPr lang="de-DE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605" y="1684218"/>
            <a:ext cx="5853554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756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Flocking</a:t>
            </a:r>
            <a:endParaRPr lang="de-DE" dirty="0" smtClean="0"/>
          </a:p>
          <a:p>
            <a:pPr lvl="1"/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Flocking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blended</a:t>
            </a:r>
            <a:r>
              <a:rPr lang="de-DE" dirty="0" smtClean="0"/>
              <a:t> </a:t>
            </a:r>
            <a:r>
              <a:rPr lang="de-DE" dirty="0" err="1" smtClean="0"/>
              <a:t>steering</a:t>
            </a:r>
            <a:r>
              <a:rPr lang="de-DE" dirty="0" smtClean="0"/>
              <a:t> </a:t>
            </a:r>
            <a:r>
              <a:rPr lang="de-DE" dirty="0" err="1" smtClean="0"/>
              <a:t>behaviour</a:t>
            </a:r>
            <a:r>
              <a:rPr lang="de-DE" dirty="0" smtClean="0"/>
              <a:t> </a:t>
            </a:r>
            <a:r>
              <a:rPr lang="de-DE" dirty="0" err="1" smtClean="0"/>
              <a:t>involving</a:t>
            </a:r>
            <a:endParaRPr lang="de-DE" dirty="0" smtClean="0"/>
          </a:p>
          <a:p>
            <a:pPr lvl="2"/>
            <a:r>
              <a:rPr lang="de-DE" dirty="0" smtClean="0"/>
              <a:t>Separation</a:t>
            </a:r>
          </a:p>
          <a:p>
            <a:pPr lvl="2"/>
            <a:r>
              <a:rPr lang="de-DE" dirty="0" err="1" smtClean="0"/>
              <a:t>Cohesion</a:t>
            </a:r>
            <a:endParaRPr lang="de-DE" dirty="0" smtClean="0"/>
          </a:p>
          <a:p>
            <a:pPr lvl="2"/>
            <a:r>
              <a:rPr lang="de-DE" dirty="0" err="1" smtClean="0"/>
              <a:t>Alignment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velocity</a:t>
            </a:r>
            <a:endParaRPr lang="de-DE" dirty="0" smtClean="0"/>
          </a:p>
          <a:p>
            <a:pPr lvl="2"/>
            <a:endParaRPr lang="de-DE" dirty="0"/>
          </a:p>
          <a:p>
            <a:r>
              <a:rPr lang="de-DE" dirty="0" err="1" smtClean="0"/>
              <a:t>Decision</a:t>
            </a:r>
            <a:r>
              <a:rPr lang="de-DE" dirty="0" smtClean="0"/>
              <a:t> Making</a:t>
            </a:r>
          </a:p>
          <a:p>
            <a:pPr lvl="1"/>
            <a:r>
              <a:rPr lang="de-DE" dirty="0" err="1" smtClean="0"/>
              <a:t>Implement</a:t>
            </a:r>
            <a:r>
              <a:rPr lang="de-DE" dirty="0" smtClean="0"/>
              <a:t> a finite </a:t>
            </a:r>
            <a:r>
              <a:rPr lang="de-DE" dirty="0" err="1" smtClean="0"/>
              <a:t>state</a:t>
            </a:r>
            <a:r>
              <a:rPr lang="de-DE" dirty="0" smtClean="0"/>
              <a:t> </a:t>
            </a:r>
            <a:r>
              <a:rPr lang="de-DE" dirty="0" err="1" smtClean="0"/>
              <a:t>machine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moon</a:t>
            </a:r>
            <a:endParaRPr lang="de-DE" dirty="0" smtClean="0"/>
          </a:p>
          <a:p>
            <a:pPr lvl="2"/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close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earth</a:t>
            </a:r>
            <a:r>
              <a:rPr lang="de-DE" dirty="0" smtClean="0"/>
              <a:t>: </a:t>
            </a:r>
            <a:r>
              <a:rPr lang="de-DE" dirty="0" err="1" smtClean="0"/>
              <a:t>Wander</a:t>
            </a:r>
            <a:endParaRPr lang="de-DE" dirty="0" smtClean="0"/>
          </a:p>
          <a:p>
            <a:pPr lvl="2"/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close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earth</a:t>
            </a:r>
            <a:r>
              <a:rPr lang="de-DE" dirty="0" smtClean="0"/>
              <a:t>: </a:t>
            </a:r>
            <a:r>
              <a:rPr lang="de-DE" dirty="0" err="1" smtClean="0"/>
              <a:t>Seek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Exercise</a:t>
            </a:r>
            <a:r>
              <a:rPr lang="de-DE" dirty="0" smtClean="0"/>
              <a:t> 14 – AI – </a:t>
            </a:r>
            <a:r>
              <a:rPr lang="de-DE" dirty="0" err="1" smtClean="0"/>
              <a:t>Practical</a:t>
            </a:r>
            <a:r>
              <a:rPr lang="de-DE" dirty="0" smtClean="0"/>
              <a:t> Tasks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379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Task 2.1</a:t>
            </a:r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a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r>
              <a:rPr lang="de-DE" dirty="0" smtClean="0"/>
              <a:t>, </a:t>
            </a:r>
            <a:r>
              <a:rPr lang="de-DE" dirty="0" err="1" smtClean="0"/>
              <a:t>give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steering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endParaRPr lang="de-DE" dirty="0" smtClean="0"/>
          </a:p>
          <a:p>
            <a:pPr lvl="2"/>
            <a:r>
              <a:rPr lang="de-DE" dirty="0" err="1" smtClean="0"/>
              <a:t>Seek</a:t>
            </a:r>
            <a:endParaRPr lang="de-DE" dirty="0"/>
          </a:p>
          <a:p>
            <a:pPr lvl="2"/>
            <a:r>
              <a:rPr lang="de-DE" dirty="0" err="1" smtClean="0"/>
              <a:t>Flee</a:t>
            </a:r>
            <a:endParaRPr lang="de-DE" dirty="0" smtClean="0"/>
          </a:p>
          <a:p>
            <a:pPr lvl="2"/>
            <a:r>
              <a:rPr lang="de-DE" dirty="0" err="1" smtClean="0"/>
              <a:t>Pursuit</a:t>
            </a:r>
            <a:endParaRPr lang="de-DE" dirty="0" smtClean="0"/>
          </a:p>
          <a:p>
            <a:pPr lvl="2"/>
            <a:r>
              <a:rPr lang="de-DE" dirty="0" err="1" smtClean="0"/>
              <a:t>Evade</a:t>
            </a:r>
            <a:endParaRPr lang="de-DE" dirty="0" smtClean="0"/>
          </a:p>
          <a:p>
            <a:pPr lvl="2"/>
            <a:endParaRPr lang="de-DE" dirty="0" smtClean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Exercise</a:t>
            </a:r>
            <a:r>
              <a:rPr lang="de-DE" dirty="0" smtClean="0"/>
              <a:t> 14 – </a:t>
            </a:r>
            <a:r>
              <a:rPr lang="de-DE" dirty="0" err="1" smtClean="0"/>
              <a:t>Theoretical</a:t>
            </a:r>
            <a:r>
              <a:rPr lang="de-DE" dirty="0" smtClean="0"/>
              <a:t> Tasks</a:t>
            </a:r>
            <a:endParaRPr lang="de-DE" dirty="0"/>
          </a:p>
        </p:txBody>
      </p:sp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005064"/>
            <a:ext cx="24574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15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Task 2.2</a:t>
            </a:r>
          </a:p>
          <a:p>
            <a:endParaRPr lang="de-DE" dirty="0"/>
          </a:p>
          <a:p>
            <a:pPr marL="457200" indent="-457200">
              <a:buAutoNum type="alphaLcParenR"/>
            </a:pPr>
            <a:r>
              <a:rPr lang="de-DE" dirty="0" smtClean="0"/>
              <a:t>Can A*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interrupted</a:t>
            </a:r>
            <a:r>
              <a:rPr lang="de-DE" dirty="0" smtClean="0"/>
              <a:t>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execution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continued</a:t>
            </a:r>
            <a:r>
              <a:rPr lang="de-DE" dirty="0" smtClean="0"/>
              <a:t> at a </a:t>
            </a:r>
            <a:r>
              <a:rPr lang="de-DE" dirty="0" err="1" smtClean="0"/>
              <a:t>later</a:t>
            </a:r>
            <a:r>
              <a:rPr lang="de-DE" dirty="0" smtClean="0"/>
              <a:t> time?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yes</a:t>
            </a:r>
            <a:r>
              <a:rPr lang="de-DE" dirty="0" smtClean="0"/>
              <a:t>, </a:t>
            </a:r>
            <a:r>
              <a:rPr lang="de-DE" dirty="0" err="1" smtClean="0"/>
              <a:t>describe</a:t>
            </a:r>
            <a:r>
              <a:rPr lang="de-DE" dirty="0"/>
              <a:t> </a:t>
            </a:r>
            <a:r>
              <a:rPr lang="de-DE" dirty="0" err="1" smtClean="0"/>
              <a:t>why</a:t>
            </a:r>
            <a:r>
              <a:rPr lang="de-DE" dirty="0" smtClean="0"/>
              <a:t>. </a:t>
            </a:r>
            <a:r>
              <a:rPr lang="de-DE" dirty="0" err="1" smtClean="0"/>
              <a:t>If</a:t>
            </a:r>
            <a:r>
              <a:rPr lang="de-DE" dirty="0" smtClean="0"/>
              <a:t> not, </a:t>
            </a:r>
            <a:r>
              <a:rPr lang="de-DE" dirty="0" err="1" smtClean="0"/>
              <a:t>give</a:t>
            </a:r>
            <a:r>
              <a:rPr lang="de-DE" dirty="0" smtClean="0"/>
              <a:t> a </a:t>
            </a:r>
            <a:r>
              <a:rPr lang="de-DE" dirty="0" err="1" smtClean="0"/>
              <a:t>counterexample</a:t>
            </a:r>
            <a:r>
              <a:rPr lang="de-DE" dirty="0" smtClean="0"/>
              <a:t>.</a:t>
            </a:r>
          </a:p>
          <a:p>
            <a:pPr marL="457200" indent="-457200">
              <a:buAutoNum type="alphaLcParenR"/>
            </a:pPr>
            <a:endParaRPr lang="de-DE" dirty="0"/>
          </a:p>
          <a:p>
            <a:pPr marL="457200" indent="-457200">
              <a:buAutoNum type="alphaLcParenR"/>
            </a:pPr>
            <a:r>
              <a:rPr lang="de-DE" dirty="0" smtClean="0"/>
              <a:t>Are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expected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time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pathfinding</a:t>
            </a:r>
            <a:r>
              <a:rPr lang="de-DE" dirty="0" smtClean="0"/>
              <a:t> </a:t>
            </a:r>
            <a:r>
              <a:rPr lang="de-DE" dirty="0" err="1" smtClean="0"/>
              <a:t>continues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/>
              <a:t> </a:t>
            </a:r>
            <a:r>
              <a:rPr lang="de-DE" dirty="0" smtClean="0"/>
              <a:t>a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time (e.g. 1 </a:t>
            </a:r>
            <a:r>
              <a:rPr lang="de-DE" dirty="0" err="1" smtClean="0"/>
              <a:t>second</a:t>
            </a:r>
            <a:r>
              <a:rPr lang="de-DE" dirty="0" smtClean="0"/>
              <a:t>) </a:t>
            </a:r>
            <a:r>
              <a:rPr lang="de-DE" dirty="0" err="1" smtClean="0"/>
              <a:t>later</a:t>
            </a:r>
            <a:r>
              <a:rPr lang="de-DE" dirty="0" smtClean="0"/>
              <a:t>?</a:t>
            </a:r>
          </a:p>
          <a:p>
            <a:pPr marL="457200" indent="-457200">
              <a:buAutoNum type="alphaLcParenR"/>
            </a:pPr>
            <a:endParaRPr lang="de-DE" dirty="0"/>
          </a:p>
          <a:p>
            <a:pPr marL="457200" indent="-457200">
              <a:buAutoNum type="alphaLcParenR"/>
            </a:pPr>
            <a:r>
              <a:rPr lang="de-DE" dirty="0" err="1" smtClean="0"/>
              <a:t>If</a:t>
            </a:r>
            <a:r>
              <a:rPr lang="de-DE" dirty="0" smtClean="0"/>
              <a:t> a)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true</a:t>
            </a:r>
            <a:r>
              <a:rPr lang="de-DE" dirty="0" smtClean="0"/>
              <a:t>, </a:t>
            </a:r>
            <a:r>
              <a:rPr lang="de-DE" dirty="0" err="1" smtClean="0"/>
              <a:t>does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A* an </a:t>
            </a:r>
            <a:r>
              <a:rPr lang="de-DE" dirty="0" err="1" smtClean="0"/>
              <a:t>Anytime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?</a:t>
            </a:r>
          </a:p>
          <a:p>
            <a:pPr marL="457200" indent="-457200">
              <a:buAutoNum type="alphaLcParenR"/>
            </a:pPr>
            <a:endParaRPr lang="de-DE" dirty="0"/>
          </a:p>
          <a:p>
            <a:pPr marL="457200" indent="-457200">
              <a:buAutoNum type="alphaLcParenR"/>
            </a:pPr>
            <a:endParaRPr lang="de-DE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Exercise</a:t>
            </a:r>
            <a:r>
              <a:rPr lang="de-DE" dirty="0"/>
              <a:t> 14 – </a:t>
            </a:r>
            <a:r>
              <a:rPr lang="de-DE" dirty="0" err="1"/>
              <a:t>Theoretical</a:t>
            </a:r>
            <a:r>
              <a:rPr lang="de-DE" dirty="0"/>
              <a:t> Tasks</a:t>
            </a:r>
          </a:p>
        </p:txBody>
      </p:sp>
    </p:spTree>
    <p:extLst>
      <p:ext uri="{BB962C8B-B14F-4D97-AF65-F5344CB8AC3E}">
        <p14:creationId xmlns:p14="http://schemas.microsoft.com/office/powerpoint/2010/main" val="13213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Task 2.3</a:t>
            </a:r>
          </a:p>
          <a:p>
            <a:endParaRPr lang="de-DE" dirty="0"/>
          </a:p>
          <a:p>
            <a:r>
              <a:rPr lang="de-DE" dirty="0" err="1" smtClean="0"/>
              <a:t>Imagine</a:t>
            </a:r>
            <a:r>
              <a:rPr lang="de-DE" dirty="0" smtClean="0"/>
              <a:t> a </a:t>
            </a:r>
            <a:r>
              <a:rPr lang="de-DE" dirty="0" err="1" smtClean="0"/>
              <a:t>scene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characters</a:t>
            </a:r>
            <a:r>
              <a:rPr lang="de-DE" dirty="0" smtClean="0"/>
              <a:t> </a:t>
            </a:r>
            <a:r>
              <a:rPr lang="de-DE" dirty="0" err="1" smtClean="0"/>
              <a:t>walking</a:t>
            </a:r>
            <a:r>
              <a:rPr lang="de-DE" dirty="0" smtClean="0"/>
              <a:t> in </a:t>
            </a:r>
            <a:r>
              <a:rPr lang="de-DE" dirty="0" err="1" smtClean="0"/>
              <a:t>random</a:t>
            </a:r>
            <a:r>
              <a:rPr lang="de-DE" dirty="0" smtClean="0"/>
              <a:t> </a:t>
            </a:r>
            <a:r>
              <a:rPr lang="de-DE" dirty="0" err="1" smtClean="0"/>
              <a:t>directions</a:t>
            </a:r>
            <a:r>
              <a:rPr lang="de-DE" dirty="0" smtClean="0"/>
              <a:t>.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scene</a:t>
            </a:r>
            <a:r>
              <a:rPr lang="de-DE" dirty="0" smtClean="0"/>
              <a:t>, an AI LOD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. </a:t>
            </a:r>
            <a:r>
              <a:rPr lang="de-DE" dirty="0" err="1" smtClean="0"/>
              <a:t>Nearby</a:t>
            </a:r>
            <a:r>
              <a:rPr lang="de-DE" dirty="0" smtClean="0"/>
              <a:t> </a:t>
            </a:r>
            <a:r>
              <a:rPr lang="de-DE" dirty="0" err="1" smtClean="0"/>
              <a:t>characters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collision</a:t>
            </a:r>
            <a:r>
              <a:rPr lang="de-DE" dirty="0" smtClean="0"/>
              <a:t> </a:t>
            </a:r>
            <a:r>
              <a:rPr lang="de-DE" dirty="0" err="1" smtClean="0"/>
              <a:t>avoidance</a:t>
            </a:r>
            <a:r>
              <a:rPr lang="de-DE" dirty="0" smtClean="0"/>
              <a:t>, </a:t>
            </a:r>
            <a:r>
              <a:rPr lang="de-DE" dirty="0" err="1" smtClean="0"/>
              <a:t>far</a:t>
            </a:r>
            <a:r>
              <a:rPr lang="de-DE" dirty="0" smtClean="0"/>
              <a:t> </a:t>
            </a:r>
            <a:r>
              <a:rPr lang="de-DE" dirty="0" err="1" smtClean="0"/>
              <a:t>away</a:t>
            </a:r>
            <a:r>
              <a:rPr lang="de-DE" dirty="0" smtClean="0"/>
              <a:t> </a:t>
            </a:r>
            <a:r>
              <a:rPr lang="de-DE" dirty="0" err="1" smtClean="0"/>
              <a:t>characters</a:t>
            </a:r>
            <a:r>
              <a:rPr lang="de-DE" dirty="0" smtClean="0"/>
              <a:t> </a:t>
            </a:r>
            <a:r>
              <a:rPr lang="de-DE" dirty="0" err="1" smtClean="0"/>
              <a:t>may</a:t>
            </a:r>
            <a:r>
              <a:rPr lang="de-DE" dirty="0"/>
              <a:t> </a:t>
            </a:r>
            <a:r>
              <a:rPr lang="de-DE" dirty="0" err="1" smtClean="0"/>
              <a:t>freely</a:t>
            </a:r>
            <a:r>
              <a:rPr lang="de-DE" dirty="0" smtClean="0"/>
              <a:t> </a:t>
            </a:r>
            <a:r>
              <a:rPr lang="de-DE" dirty="0" err="1" smtClean="0"/>
              <a:t>interpenetrate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>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arise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characters</a:t>
            </a:r>
            <a:r>
              <a:rPr lang="de-DE" dirty="0" smtClean="0"/>
              <a:t> </a:t>
            </a:r>
            <a:r>
              <a:rPr lang="de-DE" dirty="0" err="1" smtClean="0"/>
              <a:t>exploded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collided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Exercise</a:t>
            </a:r>
            <a:r>
              <a:rPr lang="de-DE" dirty="0"/>
              <a:t> 14 – </a:t>
            </a:r>
            <a:r>
              <a:rPr lang="de-DE" dirty="0" err="1"/>
              <a:t>Theoretical</a:t>
            </a:r>
            <a:r>
              <a:rPr lang="de-DE" dirty="0"/>
              <a:t> Tasks</a:t>
            </a:r>
          </a:p>
        </p:txBody>
      </p:sp>
    </p:spTree>
    <p:extLst>
      <p:ext uri="{BB962C8B-B14F-4D97-AF65-F5344CB8AC3E}">
        <p14:creationId xmlns:p14="http://schemas.microsoft.com/office/powerpoint/2010/main" val="101632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3" descr="fragezeiche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1457325"/>
            <a:ext cx="4321175" cy="4321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2" name="Fußzeilenplatzhalt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smtClean="0">
              <a:solidFill>
                <a:srgbClr val="B5B5B5"/>
              </a:solidFill>
            </a:endParaRPr>
          </a:p>
          <a:p>
            <a:pPr eaLnBrk="1" hangingPunct="1"/>
            <a:endParaRPr lang="en-US" smtClean="0">
              <a:solidFill>
                <a:srgbClr val="B5B5B5"/>
              </a:solidFill>
            </a:endParaRP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 eaLnBrk="1" hangingPunct="1"/>
            <a:r>
              <a:rPr lang="en-US" smtClean="0"/>
              <a:t>Questions &amp; Contact</a:t>
            </a:r>
          </a:p>
        </p:txBody>
      </p:sp>
      <p:pic>
        <p:nvPicPr>
          <p:cNvPr id="1027" name="Picture 3" descr="F:\Dropbox\Dropbox\Projekte\ECGBL\Camera_Ready\Florian_Meh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1769259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 bwMode="auto">
          <a:xfrm>
            <a:off x="2771800" y="1556792"/>
            <a:ext cx="1656184" cy="2664296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RK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556792"/>
            <a:ext cx="1777200" cy="266429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95536" y="4509120"/>
            <a:ext cx="430438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game-technology@kom.tu-darmstadt.de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4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Simple </a:t>
            </a:r>
            <a:r>
              <a:rPr lang="de-DE" dirty="0" err="1" smtClean="0"/>
              <a:t>things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endParaRPr lang="de-DE" dirty="0"/>
          </a:p>
          <a:p>
            <a:pPr lvl="1"/>
            <a:r>
              <a:rPr lang="de-DE" dirty="0" smtClean="0"/>
              <a:t>ELIZA (1966)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Hello. My name is Eliza.  How may I help you? 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* I want to give a lecture on AI for games.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Why do you want to give a lecture on AI for games? 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* It is part of a lecture series on game technology.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Say, do you have any psychological problems? 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* Maybe...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You don't seem quite certain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dirty="0" err="1" smtClean="0"/>
              <a:t>Pac</a:t>
            </a:r>
            <a:r>
              <a:rPr lang="de-DE" dirty="0" smtClean="0"/>
              <a:t> Man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Complexity</a:t>
            </a:r>
            <a:endParaRPr lang="de-DE" dirty="0"/>
          </a:p>
        </p:txBody>
      </p:sp>
      <p:pic>
        <p:nvPicPr>
          <p:cNvPr id="5" name="Picture 4" descr="http://media.gameinternals.com/pacman-ghosts/ghost-nam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539" y="5229200"/>
            <a:ext cx="36480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20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H0">
  <a:themeElements>
    <a:clrScheme name="1_H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005AA9"/>
      </a:hlink>
      <a:folHlink>
        <a:srgbClr val="B5B5B5"/>
      </a:folHlink>
    </a:clrScheme>
    <a:fontScheme name="1_H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H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3110</Words>
  <Application>Microsoft Office PowerPoint</Application>
  <PresentationFormat>Bildschirmpräsentation (4:3)</PresentationFormat>
  <Paragraphs>782</Paragraphs>
  <Slides>88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88</vt:i4>
      </vt:variant>
    </vt:vector>
  </HeadingPairs>
  <TitlesOfParts>
    <vt:vector size="89" baseType="lpstr">
      <vt:lpstr>1_H0</vt:lpstr>
      <vt:lpstr>Game Technology</vt:lpstr>
      <vt:lpstr>Final timetable</vt:lpstr>
      <vt:lpstr>Current news</vt:lpstr>
      <vt:lpstr>Introduction</vt:lpstr>
      <vt:lpstr>Introduction</vt:lpstr>
      <vt:lpstr>Introduction</vt:lpstr>
      <vt:lpstr>Introduction</vt:lpstr>
      <vt:lpstr>Model</vt:lpstr>
      <vt:lpstr>Complexity</vt:lpstr>
      <vt:lpstr>Complexity</vt:lpstr>
      <vt:lpstr>Kinds of AI in games</vt:lpstr>
      <vt:lpstr>Movement</vt:lpstr>
      <vt:lpstr>Movement</vt:lpstr>
      <vt:lpstr>Movement comparison</vt:lpstr>
      <vt:lpstr>Dimensionality</vt:lpstr>
      <vt:lpstr>Simple movement behaviours (kinematic)</vt:lpstr>
      <vt:lpstr>Simple movement behaviours</vt:lpstr>
      <vt:lpstr>Simple movement behaviours</vt:lpstr>
      <vt:lpstr>Dynamic Steering</vt:lpstr>
      <vt:lpstr>Dynamic Steering</vt:lpstr>
      <vt:lpstr>Delegated behaviours</vt:lpstr>
      <vt:lpstr>Delegated behaviours</vt:lpstr>
      <vt:lpstr>Delegated behaviours</vt:lpstr>
      <vt:lpstr>Obstacle and Wall Avoidance</vt:lpstr>
      <vt:lpstr>Combining steering behaviours</vt:lpstr>
      <vt:lpstr>Combining steering behaviours</vt:lpstr>
      <vt:lpstr>Priorities</vt:lpstr>
      <vt:lpstr>Cooperative arbitration</vt:lpstr>
      <vt:lpstr>Pathfinding</vt:lpstr>
      <vt:lpstr>Pathfinding</vt:lpstr>
      <vt:lpstr>Finding a path</vt:lpstr>
      <vt:lpstr>World representation</vt:lpstr>
      <vt:lpstr>Tile-based</vt:lpstr>
      <vt:lpstr>Points of visibility</vt:lpstr>
      <vt:lpstr>Navigation mesh</vt:lpstr>
      <vt:lpstr>Path smoothing</vt:lpstr>
      <vt:lpstr>Hierarchical pathfinding</vt:lpstr>
      <vt:lpstr>Movement planning</vt:lpstr>
      <vt:lpstr>Decision Making</vt:lpstr>
      <vt:lpstr>Decision making</vt:lpstr>
      <vt:lpstr>Decision Trees</vt:lpstr>
      <vt:lpstr>Random decision trees</vt:lpstr>
      <vt:lpstr>State machines</vt:lpstr>
      <vt:lpstr>Hierarchical state machines</vt:lpstr>
      <vt:lpstr>Behaviour Trees</vt:lpstr>
      <vt:lpstr>Behaviour trees</vt:lpstr>
      <vt:lpstr>Non-determinism</vt:lpstr>
      <vt:lpstr>Fuzzy logic</vt:lpstr>
      <vt:lpstr>Fuzzy operators and rules</vt:lpstr>
      <vt:lpstr>Example</vt:lpstr>
      <vt:lpstr>Goal-oriented behaviour</vt:lpstr>
      <vt:lpstr>Selection</vt:lpstr>
      <vt:lpstr>Planning</vt:lpstr>
      <vt:lpstr>Rule-based systems</vt:lpstr>
      <vt:lpstr>Blackboard architectures</vt:lpstr>
      <vt:lpstr>Tactical and Strategical AI</vt:lpstr>
      <vt:lpstr>Tactical and Strategical AI</vt:lpstr>
      <vt:lpstr>Waypoint Tactics</vt:lpstr>
      <vt:lpstr>Context Sensitivity</vt:lpstr>
      <vt:lpstr>Generating the points</vt:lpstr>
      <vt:lpstr>Tactical Analyses</vt:lpstr>
      <vt:lpstr>Learning influence maps</vt:lpstr>
      <vt:lpstr>Multiple Layer Analysis</vt:lpstr>
      <vt:lpstr>Generating influence maps</vt:lpstr>
      <vt:lpstr>Generating influence maps</vt:lpstr>
      <vt:lpstr>Coordinated Action</vt:lpstr>
      <vt:lpstr>Learning</vt:lpstr>
      <vt:lpstr>Parameter learning</vt:lpstr>
      <vt:lpstr>Finding global maxima</vt:lpstr>
      <vt:lpstr>Action Prediction</vt:lpstr>
      <vt:lpstr>Further learning topics</vt:lpstr>
      <vt:lpstr>Neural Networks</vt:lpstr>
      <vt:lpstr>Execution management</vt:lpstr>
      <vt:lpstr>Scheduling</vt:lpstr>
      <vt:lpstr>Interruptible tasks</vt:lpstr>
      <vt:lpstr>Anytime Algorithms</vt:lpstr>
      <vt:lpstr>AI Level of Detail</vt:lpstr>
      <vt:lpstr>Literature</vt:lpstr>
      <vt:lpstr>Exercise 13 - Sound</vt:lpstr>
      <vt:lpstr>Exercise 13 - Sound</vt:lpstr>
      <vt:lpstr>Exercise 13 - Sound</vt:lpstr>
      <vt:lpstr>Exercise 14 - AI</vt:lpstr>
      <vt:lpstr>Exercise 14 – AI – Practical Tasks</vt:lpstr>
      <vt:lpstr>Exercise 14 – AI – Practical Tasks</vt:lpstr>
      <vt:lpstr>Exercise 14 – Theoretical Tasks</vt:lpstr>
      <vt:lpstr>Exercise 14 – Theoretical Tasks</vt:lpstr>
      <vt:lpstr>Exercise 14 – Theoretical Tasks</vt:lpstr>
      <vt:lpstr>Questions &amp; Contact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 Titel / the Titel</dc:title>
  <dc:creator>Ralf Steinmetz</dc:creator>
  <cp:lastModifiedBy>Florian</cp:lastModifiedBy>
  <cp:revision>413</cp:revision>
  <dcterms:modified xsi:type="dcterms:W3CDTF">2015-02-06T15:08:09Z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D">
    <vt:lpwstr>123bb053-ad6c-46a1-9234-a71650388708</vt:lpwstr>
  </property>
  <property fmtid="{D5CDD505-2E9C-101B-9397-08002B2CF9AE}" pid="3" name="LISKOMID">
    <vt:lpwstr>591d73a1-fdec-4118-9d1b-e68bb7c6a0b0</vt:lpwstr>
  </property>
</Properties>
</file>